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84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94" r:id="rId17"/>
    <p:sldId id="287" r:id="rId18"/>
    <p:sldId id="288" r:id="rId19"/>
    <p:sldId id="289" r:id="rId20"/>
    <p:sldId id="290" r:id="rId21"/>
    <p:sldId id="271" r:id="rId22"/>
    <p:sldId id="291" r:id="rId23"/>
    <p:sldId id="272" r:id="rId24"/>
    <p:sldId id="273" r:id="rId25"/>
    <p:sldId id="274" r:id="rId26"/>
    <p:sldId id="275" r:id="rId27"/>
    <p:sldId id="276" r:id="rId28"/>
    <p:sldId id="292" r:id="rId29"/>
    <p:sldId id="29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D49CB-087E-6BA8-C12E-265681321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AF92F-E0D8-03E7-1D4F-88A396EFA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829FF-D195-C84C-4D3B-1C0781B96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8578-0B38-4A58-BB44-C66324800C94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E6A10-677B-E234-EBC1-9079B2ADB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88736-5AF2-3BA9-25AC-81EE7B6BA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B088-8B48-461A-B7E2-B9AC9867E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728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C2CF5-D57C-8A1C-0A80-4F0A45FB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C722C-588B-BC75-53B3-1C8A363FB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B1FDC-AC19-0819-B648-7854862FA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8578-0B38-4A58-BB44-C66324800C94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7B3F2-CDBB-A10D-D724-5654C840A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7263C-6ABE-AA80-AC4E-A87B9B81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B088-8B48-461A-B7E2-B9AC9867E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96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0C20FA-3587-7825-1A5C-4702943BD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8B2A7-0992-266D-31AE-E9843D1C7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8FE0C-1675-F42D-F2F8-D971308AA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8578-0B38-4A58-BB44-C66324800C94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63A2D-534D-EC65-B7EE-89AF43FCA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827BA-F58B-5873-7EF5-82E3CF561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B088-8B48-461A-B7E2-B9AC9867E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16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CB7F-258A-3ADF-5383-E9220333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7BB59-8A2C-36D7-3391-72DC898DD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26AC3-0728-9CFC-D74C-A4218FF52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8578-0B38-4A58-BB44-C66324800C94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E6CBF-F408-B430-BC77-A8A7C86C5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C0B22-FB9E-769C-A6E0-AD347A55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B088-8B48-461A-B7E2-B9AC9867E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127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56C8-7AB9-2134-CDC5-4C0A5CE0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039E2-F60E-AD18-2B82-DE1139B5B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16860-796B-FD49-837B-FBFD7F116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8578-0B38-4A58-BB44-C66324800C94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59B5D-996F-E86B-2617-6309E09D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6556C-BF0B-F550-C323-0C9296A8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B088-8B48-461A-B7E2-B9AC9867E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6465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BEF9-96A3-3BAC-4A8E-52D61CFD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6DA5D-1036-2277-682C-B79249F28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B5FE6-9C96-8BB3-648D-C26A7A9FA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D829F-3E89-7190-8BF7-F54469A6A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8578-0B38-4A58-BB44-C66324800C94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B77EA-625C-8337-4213-3909DFE66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EAF43-2C82-8AB4-D16C-FB0DB7AC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B088-8B48-461A-B7E2-B9AC9867E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64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D6FD-E8AF-5384-D3C3-6DF909B2E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5F778-49CF-2E46-31BE-48F64AED0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EDBB36-8BC0-6A98-09BF-73AE77DB3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41F85-6046-2CE7-1CEB-53EAAB884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A7F645-D11A-8693-281B-A99EC718DE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2A812E-32C8-B708-4434-D02A864E4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8578-0B38-4A58-BB44-C66324800C94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D4A7A4-3746-0EB2-1643-2CE6A6B10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3BC551-5C95-9D19-8556-793C76EC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B088-8B48-461A-B7E2-B9AC9867E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259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BFD02-9AC8-9345-75BD-C26795D2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BF8DA-0E2A-3F30-0822-597CFB78E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8578-0B38-4A58-BB44-C66324800C94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76668-A18A-4654-3E40-DFEA0CE9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47103-9107-FFBF-72AE-DCBCF357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B088-8B48-461A-B7E2-B9AC9867E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20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68030C-43AE-BC07-E283-FD43D6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8578-0B38-4A58-BB44-C66324800C94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20857F-CAB0-9794-9912-DBCA63C0A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5BCC9-1DB1-3F22-4AEB-1A9CF9BD4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B088-8B48-461A-B7E2-B9AC9867E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681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D4A7-0684-DFD8-C7B8-BB666818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4B475-C039-B4F7-83C4-B767BC02A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F44AF-4E02-CA12-2FA6-2B7933B8B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2E24C-B72E-8446-A902-664F752FA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8578-0B38-4A58-BB44-C66324800C94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975F1-CD0C-2D70-9C64-B72DFCDC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34EBB-127A-5D1B-A8A8-C2EBE2A8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B088-8B48-461A-B7E2-B9AC9867E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925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25CAA-2675-F9EC-0AE0-E8E160AF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952007-A182-7CAA-9A94-F7AD469224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61443-78BB-3867-C8EC-F80A68C41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62900-8E15-249D-4C81-70ECEF6B9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8578-0B38-4A58-BB44-C66324800C94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73F2E-911B-9DF0-B84B-BF40600F8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2487D-DD71-8091-CB64-72222DF6C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B088-8B48-461A-B7E2-B9AC9867E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45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97A289-0476-0014-9A27-15D8D5F42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F1D6B-65E3-A3D4-D495-869BE9890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4241B-BAB4-F4BF-660E-63BC8D5945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048578-0B38-4A58-BB44-C66324800C94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150B3-8590-993E-66C6-B4D341592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9EFB1-17C6-FA96-EEB3-DD9E952896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D9B088-8B48-461A-B7E2-B9AC9867E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02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nandini-tyagi-w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codebasics.io/challenge/codebasics-resume-project-challenge/8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jp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hindu.com/news/national/telangana/tourism-sector-rebounds-in-telangana-but-is-yet-to-reach-pre-covid-level/article67348937.ece" TargetMode="Externa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480D-999A-9461-6CAC-7F270FD58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184713"/>
            <a:ext cx="5323367" cy="1935680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Telangana</a:t>
            </a:r>
            <a:b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Tourism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3F975D-B29B-C704-1CE8-4754B0D77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8" y="276446"/>
            <a:ext cx="4782879" cy="6305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DC3E39-C5A8-A180-EB85-57F0CC70BA26}"/>
              </a:ext>
            </a:extLst>
          </p:cNvPr>
          <p:cNvSpPr txBox="1"/>
          <p:nvPr/>
        </p:nvSpPr>
        <p:spPr>
          <a:xfrm>
            <a:off x="6095999" y="4366068"/>
            <a:ext cx="5663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Analysis </a:t>
            </a:r>
            <a:b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Insights</a:t>
            </a:r>
            <a:b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Recommendations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Picture 11" descr="A green and white circular emblem with a picture of a castle and a building&#10;&#10;Description automatically generated">
            <a:extLst>
              <a:ext uri="{FF2B5EF4-FFF2-40B4-BE49-F238E27FC236}">
                <a16:creationId xmlns:a16="http://schemas.microsoft.com/office/drawing/2014/main" id="{8FB17168-0EDF-C297-A119-55AB89EF8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34" y="372139"/>
            <a:ext cx="1244009" cy="1244009"/>
          </a:xfrm>
          <a:prstGeom prst="rect">
            <a:avLst/>
          </a:prstGeom>
          <a:noFill/>
        </p:spPr>
      </p:pic>
      <p:pic>
        <p:nvPicPr>
          <p:cNvPr id="14" name="Picture 13" descr="A white circle with blue text and black tex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CEE88A65-5BE5-894D-5E98-4B7FB724A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297" y="372139"/>
            <a:ext cx="1329070" cy="1244009"/>
          </a:xfrm>
          <a:prstGeom prst="rect">
            <a:avLst/>
          </a:prstGeom>
        </p:spPr>
      </p:pic>
      <p:pic>
        <p:nvPicPr>
          <p:cNvPr id="16" name="Picture 15" descr="A blue square with white letters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7B6CB87A-A102-E1D4-6998-9DCB957C11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59" y="6049925"/>
            <a:ext cx="736808" cy="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05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74DE8-3461-6806-4B78-707138715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5842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4. What are the peak and low season months for Hyderabad based on the data from 2016 to 2019 for Hyderabad district?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0CA43-85A8-62C7-A472-A92C41F39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5702" y="1619027"/>
            <a:ext cx="2107019" cy="332784"/>
          </a:xfrm>
          <a:ln>
            <a:noFill/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800" dirty="0"/>
              <a:t>Domestic Visitors</a:t>
            </a:r>
          </a:p>
          <a:p>
            <a:pPr algn="ctr"/>
            <a:endParaRPr lang="en-IN" sz="1800" dirty="0"/>
          </a:p>
        </p:txBody>
      </p:sp>
      <p:pic>
        <p:nvPicPr>
          <p:cNvPr id="7" name="Picture 6" descr="A graph of a triangle&#10;&#10;Description automatically generated">
            <a:extLst>
              <a:ext uri="{FF2B5EF4-FFF2-40B4-BE49-F238E27FC236}">
                <a16:creationId xmlns:a16="http://schemas.microsoft.com/office/drawing/2014/main" id="{43E621E4-AFAF-A810-A41C-9D39B5360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73" y="1403350"/>
            <a:ext cx="10469525" cy="252752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B64D1F-9FF2-D740-7CB5-015D24328FF1}"/>
              </a:ext>
            </a:extLst>
          </p:cNvPr>
          <p:cNvSpPr txBox="1">
            <a:spLocks/>
          </p:cNvSpPr>
          <p:nvPr/>
        </p:nvSpPr>
        <p:spPr>
          <a:xfrm>
            <a:off x="884272" y="4057000"/>
            <a:ext cx="10469526" cy="2801000"/>
          </a:xfrm>
          <a:prstGeom prst="rect">
            <a:avLst/>
          </a:prstGeom>
          <a:blipFill dpi="0" rotWithShape="1">
            <a:blip r:embed="rId6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In Hyderabad, domestic visitors peak in June, followed by December and October. </a:t>
            </a:r>
          </a:p>
          <a:p>
            <a:pPr>
              <a:lnSpc>
                <a:spcPct val="100000"/>
              </a:lnSpc>
            </a:pPr>
            <a:r>
              <a:rPr lang="en-IN" dirty="0"/>
              <a:t> For June the maximum no. of visitors was contributed by 2016. 	</a:t>
            </a:r>
          </a:p>
          <a:p>
            <a:pPr lvl="1">
              <a:lnSpc>
                <a:spcPct val="100000"/>
              </a:lnSpc>
            </a:pPr>
            <a:r>
              <a:rPr lang="en-IN" sz="1800" dirty="0"/>
              <a:t>Hyderabad was ranked as “Second best place in the world one should see” in 2015 by National Geographic.</a:t>
            </a:r>
          </a:p>
          <a:p>
            <a:pPr lvl="1">
              <a:lnSpc>
                <a:spcPct val="100000"/>
              </a:lnSpc>
            </a:pPr>
            <a:r>
              <a:rPr lang="en-IN" sz="1800" dirty="0"/>
              <a:t>  On Telangana Day (June 2, 2016) the state hoisted the largest India flag in the country. The day must have led to a large tourist influx</a:t>
            </a:r>
            <a:r>
              <a:rPr lang="en-IN" dirty="0"/>
              <a:t>.</a:t>
            </a:r>
          </a:p>
          <a:p>
            <a:pPr>
              <a:lnSpc>
                <a:spcPct val="100000"/>
              </a:lnSpc>
            </a:pPr>
            <a:r>
              <a:rPr lang="en-IN" dirty="0"/>
              <a:t>December and January are the cooler months which provides an optimal tourism experience. 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3313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E00F-A1B4-9270-42CB-931E9C42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graph on a computer screen&#10;&#10;Description automatically generated">
            <a:extLst>
              <a:ext uri="{FF2B5EF4-FFF2-40B4-BE49-F238E27FC236}">
                <a16:creationId xmlns:a16="http://schemas.microsoft.com/office/drawing/2014/main" id="{7D8FED9E-6246-13C0-34DD-BD44B4CC2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0452"/>
            <a:ext cx="10515600" cy="29162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243D-A58C-ADB7-2013-46A8AB64A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0832" y="765821"/>
            <a:ext cx="2053856" cy="4356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Foreign Visitors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3D3246-3355-F901-107E-9160C29AC63F}"/>
              </a:ext>
            </a:extLst>
          </p:cNvPr>
          <p:cNvSpPr txBox="1">
            <a:spLocks/>
          </p:cNvSpPr>
          <p:nvPr/>
        </p:nvSpPr>
        <p:spPr>
          <a:xfrm>
            <a:off x="1008321" y="3539372"/>
            <a:ext cx="10469526" cy="3063875"/>
          </a:xfrm>
          <a:prstGeom prst="rect">
            <a:avLst/>
          </a:prstGeom>
          <a:blipFill dpi="0" rotWithShape="1">
            <a:blip r:embed="rId3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sz="2000"/>
              <a:t>In Hyderabad, Foreign visitors peak in December, followed by January and February. </a:t>
            </a:r>
          </a:p>
          <a:p>
            <a:pPr>
              <a:lnSpc>
                <a:spcPct val="100000"/>
              </a:lnSpc>
            </a:pPr>
            <a:r>
              <a:rPr lang="en-IN" sz="2000"/>
              <a:t>The cooler months of December and January are much favourable for foreign tourists than the scorching summers which onset in April. Thus, the decrease in foreign tourist footfall.</a:t>
            </a:r>
          </a:p>
          <a:p>
            <a:pPr>
              <a:lnSpc>
                <a:spcPct val="100000"/>
              </a:lnSpc>
            </a:pPr>
            <a:r>
              <a:rPr lang="en-IN" sz="2000"/>
              <a:t>Many cultural festivals throughout the year could also attract foreign tourists.</a:t>
            </a:r>
          </a:p>
          <a:p>
            <a:pPr lvl="1">
              <a:lnSpc>
                <a:spcPct val="100000"/>
              </a:lnSpc>
            </a:pPr>
            <a:r>
              <a:rPr lang="en-IN" sz="2000"/>
              <a:t>BONALU : July- August</a:t>
            </a:r>
          </a:p>
          <a:p>
            <a:pPr lvl="1">
              <a:lnSpc>
                <a:spcPct val="100000"/>
              </a:lnSpc>
            </a:pPr>
            <a:r>
              <a:rPr lang="en-IN" sz="2000"/>
              <a:t>DUSSEHRA &amp; BATHUKAMMA : October</a:t>
            </a:r>
          </a:p>
          <a:p>
            <a:pPr lvl="1">
              <a:lnSpc>
                <a:spcPct val="100000"/>
              </a:lnSpc>
            </a:pPr>
            <a:r>
              <a:rPr lang="en-IN" sz="2000"/>
              <a:t> MEDARAM JATHARA : February (once in two years)</a:t>
            </a:r>
            <a:br>
              <a:rPr lang="en-IN" sz="1600" u="sng"/>
            </a:br>
            <a:br>
              <a:rPr lang="en-IN" sz="1600"/>
            </a:b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97269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6A1A6-8309-0084-375D-3568824E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089"/>
          </a:xfrm>
        </p:spPr>
        <p:txBody>
          <a:bodyPr>
            <a:normAutofit/>
          </a:bodyPr>
          <a:lstStyle/>
          <a:p>
            <a:r>
              <a:rPr lang="en-US" sz="2400" dirty="0"/>
              <a:t>5. Show the top and bottom 3 districts with high domestic to foreign tourist ratio? </a:t>
            </a:r>
            <a:endParaRPr lang="en-IN" sz="2400" dirty="0"/>
          </a:p>
        </p:txBody>
      </p:sp>
      <p:pic>
        <p:nvPicPr>
          <p:cNvPr id="5" name="Content Placeholder 4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25E8A65D-B102-BF5D-1017-CEC2853D4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405" y="1180214"/>
            <a:ext cx="4102395" cy="271145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59578-9DD6-9BE2-D208-DE8C4DB44604}"/>
              </a:ext>
            </a:extLst>
          </p:cNvPr>
          <p:cNvSpPr txBox="1">
            <a:spLocks/>
          </p:cNvSpPr>
          <p:nvPr/>
        </p:nvSpPr>
        <p:spPr>
          <a:xfrm>
            <a:off x="583018" y="4072270"/>
            <a:ext cx="10770781" cy="2594772"/>
          </a:xfrm>
          <a:prstGeom prst="rect">
            <a:avLst/>
          </a:prstGeom>
          <a:blipFill dpi="0" rotWithShape="1">
            <a:blip r:embed="rId3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The Government needs to improve accessibility to other districts from Hyderabad and Warangal.</a:t>
            </a:r>
          </a:p>
          <a:p>
            <a:pPr>
              <a:lnSpc>
                <a:spcPct val="100000"/>
              </a:lnSpc>
            </a:pPr>
            <a:r>
              <a:rPr lang="en-US" dirty="0"/>
              <a:t>The foreign tourists need to be provided a State tourism package which enables them to explore the different districts.</a:t>
            </a:r>
          </a:p>
          <a:p>
            <a:pPr>
              <a:lnSpc>
                <a:spcPct val="100000"/>
              </a:lnSpc>
            </a:pPr>
            <a:r>
              <a:rPr lang="en-US" dirty="0"/>
              <a:t>Introduce luxury resorts in proximity to wildlife sanctuaries to inculcate the experience.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CC8E81-DC05-951B-92AC-94AC79CDD8A6}"/>
              </a:ext>
            </a:extLst>
          </p:cNvPr>
          <p:cNvSpPr txBox="1">
            <a:spLocks/>
          </p:cNvSpPr>
          <p:nvPr/>
        </p:nvSpPr>
        <p:spPr>
          <a:xfrm>
            <a:off x="583018" y="1180214"/>
            <a:ext cx="6179289" cy="2711451"/>
          </a:xfrm>
          <a:prstGeom prst="rect">
            <a:avLst/>
          </a:prstGeom>
          <a:blipFill dpi="0" rotWithShape="1">
            <a:blip r:embed="rId3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Hyderabad and Warangal (Rural) have low Domestic to Foreign Ratio which means these districts attract good number of Foreign tourists.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Nagarkurnool</a:t>
            </a:r>
            <a:r>
              <a:rPr lang="en-US" dirty="0"/>
              <a:t>, </a:t>
            </a:r>
            <a:r>
              <a:rPr lang="en-US" dirty="0" err="1"/>
              <a:t>Jayashankar</a:t>
            </a:r>
            <a:r>
              <a:rPr lang="en-US" dirty="0"/>
              <a:t> </a:t>
            </a:r>
            <a:r>
              <a:rPr lang="en-US" dirty="0" err="1"/>
              <a:t>Bhoopalpally</a:t>
            </a:r>
            <a:r>
              <a:rPr lang="en-US" dirty="0"/>
              <a:t> have a massive gap </a:t>
            </a:r>
            <a:r>
              <a:rPr lang="en-US" dirty="0" err="1"/>
              <a:t>bw</a:t>
            </a:r>
            <a:r>
              <a:rPr lang="en-US" dirty="0"/>
              <a:t> the domestic and foreign tourists.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4884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9102C7-8578-FB4D-4D6E-ACB1473905CB}"/>
              </a:ext>
            </a:extLst>
          </p:cNvPr>
          <p:cNvSpPr txBox="1">
            <a:spLocks/>
          </p:cNvSpPr>
          <p:nvPr/>
        </p:nvSpPr>
        <p:spPr>
          <a:xfrm>
            <a:off x="535172" y="263156"/>
            <a:ext cx="11121655" cy="81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6. List the top &amp; bottom 5 districts based on ‘population to tourist footfall ratio’ in 2019: </a:t>
            </a:r>
            <a:endParaRPr lang="en-IN" sz="2400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EA358601-4C92-2DD9-B95F-14293FF2E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74"/>
          <a:stretch/>
        </p:blipFill>
        <p:spPr>
          <a:xfrm>
            <a:off x="838200" y="1312160"/>
            <a:ext cx="1426535" cy="2005197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72C7CEA2-9AF0-D3ED-E896-A57BB57DD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8"/>
          <a:stretch/>
        </p:blipFill>
        <p:spPr>
          <a:xfrm>
            <a:off x="2264735" y="1312161"/>
            <a:ext cx="3593805" cy="2005196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C9BA04F7-7366-DA97-5BF3-9773B3E03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98"/>
          <a:stretch/>
        </p:blipFill>
        <p:spPr>
          <a:xfrm>
            <a:off x="838200" y="3848986"/>
            <a:ext cx="1426535" cy="2005197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1D86EBFC-6B9F-E742-5D7A-A9798B1D6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0"/>
          <a:stretch/>
        </p:blipFill>
        <p:spPr>
          <a:xfrm>
            <a:off x="2264735" y="3848986"/>
            <a:ext cx="3593805" cy="2005197"/>
          </a:xfrm>
          <a:prstGeom prst="rect">
            <a:avLst/>
          </a:prstGeom>
        </p:spPr>
      </p:pic>
      <p:sp>
        <p:nvSpPr>
          <p:cNvPr id="2" name="Right Bracket 1">
            <a:extLst>
              <a:ext uri="{FF2B5EF4-FFF2-40B4-BE49-F238E27FC236}">
                <a16:creationId xmlns:a16="http://schemas.microsoft.com/office/drawing/2014/main" id="{66C10E17-5E02-6D10-9076-7A185BF91F8D}"/>
              </a:ext>
            </a:extLst>
          </p:cNvPr>
          <p:cNvSpPr/>
          <p:nvPr/>
        </p:nvSpPr>
        <p:spPr>
          <a:xfrm>
            <a:off x="5975498" y="1669312"/>
            <a:ext cx="120502" cy="1648045"/>
          </a:xfrm>
          <a:prstGeom prst="rightBracket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ight Bracket 2">
            <a:extLst>
              <a:ext uri="{FF2B5EF4-FFF2-40B4-BE49-F238E27FC236}">
                <a16:creationId xmlns:a16="http://schemas.microsoft.com/office/drawing/2014/main" id="{80B686A4-3DD6-A196-D31D-7382E322CD3C}"/>
              </a:ext>
            </a:extLst>
          </p:cNvPr>
          <p:cNvSpPr/>
          <p:nvPr/>
        </p:nvSpPr>
        <p:spPr>
          <a:xfrm>
            <a:off x="5975498" y="4131710"/>
            <a:ext cx="120502" cy="1648045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E8D80B3-54D5-0FCE-137C-AB8F808298C9}"/>
              </a:ext>
            </a:extLst>
          </p:cNvPr>
          <p:cNvSpPr txBox="1">
            <a:spLocks/>
          </p:cNvSpPr>
          <p:nvPr/>
        </p:nvSpPr>
        <p:spPr>
          <a:xfrm>
            <a:off x="6333463" y="1312160"/>
            <a:ext cx="5213496" cy="2005197"/>
          </a:xfrm>
          <a:prstGeom prst="rect">
            <a:avLst/>
          </a:prstGeom>
          <a:blipFill dpi="0" rotWithShape="1">
            <a:blip r:embed="rId4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sz="2000" dirty="0" err="1"/>
              <a:t>Rajanna</a:t>
            </a:r>
            <a:r>
              <a:rPr lang="en-US" sz="2000" dirty="0"/>
              <a:t> </a:t>
            </a:r>
            <a:r>
              <a:rPr lang="en-US" sz="2000" dirty="0" err="1"/>
              <a:t>Sircilla</a:t>
            </a:r>
            <a:r>
              <a:rPr lang="en-US" sz="2000" dirty="0"/>
              <a:t> has the highest </a:t>
            </a:r>
            <a:br>
              <a:rPr lang="en-US" sz="2000" dirty="0"/>
            </a:br>
            <a:r>
              <a:rPr lang="en-US" sz="2000" dirty="0"/>
              <a:t>Visitors / Population ratio. 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IN" sz="1600" dirty="0"/>
            </a:br>
            <a:endParaRPr lang="en-IN" sz="1600" dirty="0"/>
          </a:p>
          <a:p>
            <a:pPr>
              <a:lnSpc>
                <a:spcPct val="100000"/>
              </a:lnSpc>
            </a:pP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9AB867C-66E1-3DC6-27BE-5F935D898D92}"/>
              </a:ext>
            </a:extLst>
          </p:cNvPr>
          <p:cNvSpPr txBox="1">
            <a:spLocks/>
          </p:cNvSpPr>
          <p:nvPr/>
        </p:nvSpPr>
        <p:spPr>
          <a:xfrm>
            <a:off x="6333463" y="3848986"/>
            <a:ext cx="5213496" cy="2005197"/>
          </a:xfrm>
          <a:prstGeom prst="rect">
            <a:avLst/>
          </a:prstGeom>
          <a:blipFill dpi="0" rotWithShape="1">
            <a:blip r:embed="rId4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The following districts have 0 VP ratio which depicts the lack of tourist footfall. </a:t>
            </a:r>
          </a:p>
          <a:p>
            <a:pPr>
              <a:lnSpc>
                <a:spcPct val="100000"/>
              </a:lnSpc>
            </a:pPr>
            <a:r>
              <a:rPr lang="en-US" dirty="0"/>
              <a:t>These districts do have historic sites but need more promotion in terms of hospitality and accessibility.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br>
              <a:rPr lang="en-IN" sz="1600" dirty="0"/>
            </a:br>
            <a:endParaRPr lang="en-IN" sz="1600" dirty="0"/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04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FDD2F3-D2BF-EF03-C24C-76154EF49E5F}"/>
              </a:ext>
            </a:extLst>
          </p:cNvPr>
          <p:cNvSpPr txBox="1">
            <a:spLocks/>
          </p:cNvSpPr>
          <p:nvPr/>
        </p:nvSpPr>
        <p:spPr>
          <a:xfrm>
            <a:off x="912628" y="220145"/>
            <a:ext cx="10515600" cy="81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7. Projected number of domestic tourist and revenue generation in Hyderabad in</a:t>
            </a:r>
            <a:br>
              <a:rPr lang="en-US" sz="2400" dirty="0"/>
            </a:br>
            <a:r>
              <a:rPr lang="en-US" sz="2400" dirty="0"/>
              <a:t>     2025 based on the growth rate from previous years?</a:t>
            </a:r>
            <a:endParaRPr lang="en-IN" sz="2400" dirty="0"/>
          </a:p>
        </p:txBody>
      </p:sp>
      <p:pic>
        <p:nvPicPr>
          <p:cNvPr id="5" name="Picture 4" descr="A graph of a mountain&#10;&#10;Description automatically generated">
            <a:extLst>
              <a:ext uri="{FF2B5EF4-FFF2-40B4-BE49-F238E27FC236}">
                <a16:creationId xmlns:a16="http://schemas.microsoft.com/office/drawing/2014/main" id="{1F5FAC94-E403-FA33-5B55-908F1050B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4" y="1386365"/>
            <a:ext cx="6391940" cy="2856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1A506D-5FC7-3D23-3611-5CC775FE2DC2}"/>
              </a:ext>
            </a:extLst>
          </p:cNvPr>
          <p:cNvSpPr txBox="1"/>
          <p:nvPr/>
        </p:nvSpPr>
        <p:spPr>
          <a:xfrm>
            <a:off x="4051005" y="1499191"/>
            <a:ext cx="236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Visitors 2025 (Est.)</a:t>
            </a:r>
            <a:endParaRPr lang="en-IN" dirty="0"/>
          </a:p>
        </p:txBody>
      </p:sp>
      <p:pic>
        <p:nvPicPr>
          <p:cNvPr id="14" name="Picture 13" descr="A table of numbers and a year&#10;&#10;Description automatically generated with medium confidence">
            <a:extLst>
              <a:ext uri="{FF2B5EF4-FFF2-40B4-BE49-F238E27FC236}">
                <a16:creationId xmlns:a16="http://schemas.microsoft.com/office/drawing/2014/main" id="{8C0B25CE-F1A6-9F08-E0CC-CFFA549AC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521" y="1386365"/>
            <a:ext cx="4736655" cy="28560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579A-D660-87B7-F5E7-4161BDDE4EC2}"/>
              </a:ext>
            </a:extLst>
          </p:cNvPr>
          <p:cNvSpPr txBox="1">
            <a:spLocks/>
          </p:cNvSpPr>
          <p:nvPr/>
        </p:nvSpPr>
        <p:spPr>
          <a:xfrm>
            <a:off x="604283" y="4448542"/>
            <a:ext cx="6391939" cy="1903229"/>
          </a:xfrm>
          <a:prstGeom prst="rect">
            <a:avLst/>
          </a:prstGeom>
          <a:blipFill dpi="0" rotWithShape="1">
            <a:blip r:embed="rId4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The CAGR % for Domestic tourist in Hyderabad for</a:t>
            </a:r>
            <a:br>
              <a:rPr lang="en-US" sz="2000" dirty="0"/>
            </a:br>
            <a:r>
              <a:rPr lang="en-US" sz="2000" dirty="0"/>
              <a:t> 2016-2019 is -16.1%. Thus, showing a decline in footfall for coming years.        </a:t>
            </a:r>
          </a:p>
          <a:p>
            <a:pPr>
              <a:lnSpc>
                <a:spcPct val="100000"/>
              </a:lnSpc>
            </a:pPr>
            <a:r>
              <a:rPr lang="en-IN" sz="2000" dirty="0"/>
              <a:t>The total domestic visitors are estimated to fall from 13.8M in 2019 to 4.8M in 2025. </a:t>
            </a:r>
            <a:br>
              <a:rPr lang="en-IN" sz="1600" dirty="0"/>
            </a:br>
            <a:endParaRPr lang="en-IN" sz="1600" dirty="0"/>
          </a:p>
          <a:p>
            <a:pPr>
              <a:lnSpc>
                <a:spcPct val="100000"/>
              </a:lnSpc>
            </a:pP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2C629-B2EC-B273-02AF-F7FA6AA39077}"/>
              </a:ext>
            </a:extLst>
          </p:cNvPr>
          <p:cNvSpPr txBox="1">
            <a:spLocks/>
          </p:cNvSpPr>
          <p:nvPr/>
        </p:nvSpPr>
        <p:spPr>
          <a:xfrm>
            <a:off x="7180521" y="4448542"/>
            <a:ext cx="4736655" cy="1903229"/>
          </a:xfrm>
          <a:prstGeom prst="rect">
            <a:avLst/>
          </a:prstGeom>
          <a:blipFill dpi="0" rotWithShape="1">
            <a:blip r:embed="rId4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IN" sz="2000" dirty="0"/>
              <a:t>Considering the average expenditure for a domestic tourist as ₹ 1,200, the total Revenue Est. for 2025 for Hyderabad would be ₹ 5.77bn.    </a:t>
            </a:r>
            <a:br>
              <a:rPr lang="en-IN" sz="2000" dirty="0"/>
            </a:br>
            <a:endParaRPr lang="en-IN" sz="2000" dirty="0"/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2290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8A35E1-6FDC-5B72-0B1D-1AB8EDB1C18E}"/>
              </a:ext>
            </a:extLst>
          </p:cNvPr>
          <p:cNvSpPr txBox="1">
            <a:spLocks/>
          </p:cNvSpPr>
          <p:nvPr/>
        </p:nvSpPr>
        <p:spPr>
          <a:xfrm>
            <a:off x="552893" y="248166"/>
            <a:ext cx="11291777" cy="81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8. Projected number of foreign tourist and revenue generation in Hyderabad in 2025</a:t>
            </a:r>
            <a:br>
              <a:rPr lang="en-US" sz="2400" dirty="0"/>
            </a:br>
            <a:r>
              <a:rPr lang="en-US" sz="2400" dirty="0"/>
              <a:t>     based on the growth rate from previous years?</a:t>
            </a:r>
            <a:endParaRPr lang="en-IN" sz="2400" dirty="0"/>
          </a:p>
        </p:txBody>
      </p:sp>
      <p:pic>
        <p:nvPicPr>
          <p:cNvPr id="5" name="Picture 4" descr="A table of numbers and a few months&#10;&#10;Description automatically generated with medium confidence">
            <a:extLst>
              <a:ext uri="{FF2B5EF4-FFF2-40B4-BE49-F238E27FC236}">
                <a16:creationId xmlns:a16="http://schemas.microsoft.com/office/drawing/2014/main" id="{5F20449C-1E38-DDC0-10BB-3788F1FBC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80" y="1470985"/>
            <a:ext cx="4731491" cy="2856539"/>
          </a:xfrm>
          <a:prstGeom prst="rect">
            <a:avLst/>
          </a:prstGeom>
        </p:spPr>
      </p:pic>
      <p:pic>
        <p:nvPicPr>
          <p:cNvPr id="7" name="Picture 6" descr="A graph on a screen&#10;&#10;Description automatically generated">
            <a:extLst>
              <a:ext uri="{FF2B5EF4-FFF2-40B4-BE49-F238E27FC236}">
                <a16:creationId xmlns:a16="http://schemas.microsoft.com/office/drawing/2014/main" id="{ABAB391D-D0FE-9EB7-365C-3FC9F1B37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3" y="1460425"/>
            <a:ext cx="6326371" cy="28670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96C602-511E-3753-642E-C21611DA6306}"/>
              </a:ext>
            </a:extLst>
          </p:cNvPr>
          <p:cNvSpPr txBox="1">
            <a:spLocks/>
          </p:cNvSpPr>
          <p:nvPr/>
        </p:nvSpPr>
        <p:spPr>
          <a:xfrm>
            <a:off x="552893" y="4589645"/>
            <a:ext cx="6326371" cy="1903229"/>
          </a:xfrm>
          <a:prstGeom prst="rect">
            <a:avLst/>
          </a:prstGeom>
          <a:blipFill dpi="0" rotWithShape="1">
            <a:blip r:embed="rId4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The CAGR %  for Foreign tourist in Hyderabad for</a:t>
            </a:r>
            <a:br>
              <a:rPr lang="en-US" sz="2000" dirty="0"/>
            </a:br>
            <a:r>
              <a:rPr lang="en-US" sz="2000" dirty="0"/>
              <a:t> 2016-2019 is 25%. Thus, showing an increase in footfall for coming years.        </a:t>
            </a:r>
          </a:p>
          <a:p>
            <a:pPr>
              <a:lnSpc>
                <a:spcPct val="100000"/>
              </a:lnSpc>
            </a:pPr>
            <a:r>
              <a:rPr lang="en-IN" sz="2000" dirty="0"/>
              <a:t>The total Foreign visitors are estimated to increase from 319K in 2019 to 1.21M in 2025. </a:t>
            </a:r>
            <a:br>
              <a:rPr lang="en-IN" sz="1600" dirty="0"/>
            </a:br>
            <a:endParaRPr lang="en-IN" sz="1600" dirty="0"/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74DEC1F-7DF7-A1DA-86F4-E1A8A19EB8F2}"/>
              </a:ext>
            </a:extLst>
          </p:cNvPr>
          <p:cNvSpPr txBox="1">
            <a:spLocks/>
          </p:cNvSpPr>
          <p:nvPr/>
        </p:nvSpPr>
        <p:spPr>
          <a:xfrm>
            <a:off x="7113179" y="4589645"/>
            <a:ext cx="4731491" cy="1903229"/>
          </a:xfrm>
          <a:prstGeom prst="rect">
            <a:avLst/>
          </a:prstGeom>
          <a:blipFill dpi="0" rotWithShape="1">
            <a:blip r:embed="rId4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IN" sz="2000" dirty="0"/>
              <a:t>Considering the average expenditure for a Foreign tourist as ₹ 5,600, the total Revenue Est. for 2025 for Hyderabad would be ₹ 6.81bn.    </a:t>
            </a:r>
            <a:br>
              <a:rPr lang="en-IN" sz="2000" dirty="0"/>
            </a:br>
            <a:endParaRPr lang="en-IN" sz="2000" dirty="0"/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1248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3A55C-D128-766E-826B-EDCF74AA9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08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POST-COVID ANALYSIS 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480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8071-F2B5-9F52-9E63-CBE95C8F2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5480"/>
          </a:xfrm>
        </p:spPr>
        <p:txBody>
          <a:bodyPr>
            <a:normAutofit/>
          </a:bodyPr>
          <a:lstStyle/>
          <a:p>
            <a:r>
              <a:rPr lang="en-US" sz="2400" dirty="0"/>
              <a:t>#Top 10 districts for Domestic Tourists </a:t>
            </a:r>
            <a:endParaRPr lang="en-IN" sz="2400" dirty="0"/>
          </a:p>
        </p:txBody>
      </p:sp>
      <p:pic>
        <p:nvPicPr>
          <p:cNvPr id="7" name="Picture 6" descr="A graph on a white background&#10;&#10;Description automatically generated">
            <a:extLst>
              <a:ext uri="{FF2B5EF4-FFF2-40B4-BE49-F238E27FC236}">
                <a16:creationId xmlns:a16="http://schemas.microsoft.com/office/drawing/2014/main" id="{C37DFBD3-E90A-F336-3647-FA312A647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3" y="1190755"/>
            <a:ext cx="8008088" cy="3317450"/>
          </a:xfrm>
          <a:prstGeom prst="rect">
            <a:avLst/>
          </a:prstGeom>
        </p:spPr>
      </p:pic>
      <p:pic>
        <p:nvPicPr>
          <p:cNvPr id="11" name="Content Placeholder 10" descr="A screenshot of a phone&#10;&#10;Description automatically generated">
            <a:extLst>
              <a:ext uri="{FF2B5EF4-FFF2-40B4-BE49-F238E27FC236}">
                <a16:creationId xmlns:a16="http://schemas.microsoft.com/office/drawing/2014/main" id="{5AE13B6F-1967-A768-4B96-DDF6BD8E0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693" y="1190755"/>
            <a:ext cx="2320334" cy="331745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7980DF-FC9D-BD35-8471-709FC092195C}"/>
              </a:ext>
            </a:extLst>
          </p:cNvPr>
          <p:cNvSpPr txBox="1"/>
          <p:nvPr/>
        </p:nvSpPr>
        <p:spPr>
          <a:xfrm>
            <a:off x="6900530" y="1456660"/>
            <a:ext cx="1286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(2016-2019)</a:t>
            </a:r>
            <a:endParaRPr lang="en-IN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ABB41-B34C-7F82-8B77-1ED9E451D5E7}"/>
              </a:ext>
            </a:extLst>
          </p:cNvPr>
          <p:cNvSpPr txBox="1"/>
          <p:nvPr/>
        </p:nvSpPr>
        <p:spPr>
          <a:xfrm>
            <a:off x="2849526" y="1456660"/>
            <a:ext cx="1648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(2020-2023)</a:t>
            </a:r>
            <a:endParaRPr lang="en-IN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D56C4-BE0C-A1A7-6E87-D8A60E54463E}"/>
              </a:ext>
            </a:extLst>
          </p:cNvPr>
          <p:cNvSpPr txBox="1">
            <a:spLocks/>
          </p:cNvSpPr>
          <p:nvPr/>
        </p:nvSpPr>
        <p:spPr>
          <a:xfrm>
            <a:off x="631973" y="4715630"/>
            <a:ext cx="10928054" cy="1903229"/>
          </a:xfrm>
          <a:prstGeom prst="rect">
            <a:avLst/>
          </a:prstGeom>
          <a:blipFill dpi="0" rotWithShape="1">
            <a:blip r:embed="rId4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IN" sz="2000" dirty="0"/>
              <a:t>The no. of Domestic Tourists decreased greatly during the 2020-23 period due to the COVID-19 pandemic. </a:t>
            </a:r>
          </a:p>
          <a:p>
            <a:pPr>
              <a:lnSpc>
                <a:spcPct val="100000"/>
              </a:lnSpc>
            </a:pPr>
            <a:r>
              <a:rPr lang="en-IN" sz="2000" dirty="0"/>
              <a:t>In Hyderabad, no. of Domestic tourists fell to 50% from 84M in 2016-2019 to 42M in 2020-2023.</a:t>
            </a:r>
          </a:p>
          <a:p>
            <a:pPr>
              <a:lnSpc>
                <a:spcPct val="100000"/>
              </a:lnSpc>
            </a:pPr>
            <a:r>
              <a:rPr lang="en-IN" sz="2000" dirty="0"/>
              <a:t>The rise in </a:t>
            </a:r>
            <a:r>
              <a:rPr lang="en-IN" sz="2000" dirty="0" err="1"/>
              <a:t>Mulugu</a:t>
            </a:r>
            <a:r>
              <a:rPr lang="en-IN" sz="2000" dirty="0"/>
              <a:t> tourism is due to declaration of </a:t>
            </a:r>
            <a:r>
              <a:rPr lang="en-IN" sz="2000" b="1" dirty="0" err="1"/>
              <a:t>Ramappa</a:t>
            </a:r>
            <a:r>
              <a:rPr lang="en-IN" sz="2000" b="1" dirty="0"/>
              <a:t> Temple </a:t>
            </a:r>
            <a:r>
              <a:rPr lang="en-IN" sz="2000" dirty="0"/>
              <a:t>as UNESCO World Heritage site in 2021.</a:t>
            </a:r>
            <a:br>
              <a:rPr lang="en-IN" sz="1600" dirty="0"/>
            </a:br>
            <a:endParaRPr lang="en-IN" sz="1600" dirty="0"/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6417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28B01A-5601-1150-A9B7-59D1AAAB668C}"/>
              </a:ext>
            </a:extLst>
          </p:cNvPr>
          <p:cNvSpPr txBox="1"/>
          <p:nvPr/>
        </p:nvSpPr>
        <p:spPr>
          <a:xfrm>
            <a:off x="631974" y="438678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#Top 10 districts for Foreign Tourists </a:t>
            </a:r>
            <a:endParaRPr lang="en-IN" sz="2400" dirty="0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FB5E3D1-AAFF-7C19-1454-EF70D7DDA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270" y="1218940"/>
            <a:ext cx="2913394" cy="3321161"/>
          </a:xfrm>
          <a:prstGeom prst="rect">
            <a:avLst/>
          </a:prstGeom>
        </p:spPr>
      </p:pic>
      <p:pic>
        <p:nvPicPr>
          <p:cNvPr id="9" name="Picture 8" descr="A computer screen with a graph&#10;&#10;Description automatically generated">
            <a:extLst>
              <a:ext uri="{FF2B5EF4-FFF2-40B4-BE49-F238E27FC236}">
                <a16:creationId xmlns:a16="http://schemas.microsoft.com/office/drawing/2014/main" id="{50F6DF16-59DF-A18A-2BBC-E90A1ECEC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4" y="1218940"/>
            <a:ext cx="7789012" cy="33211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68B389-F73C-3DAF-E745-7AD84A5084CC}"/>
              </a:ext>
            </a:extLst>
          </p:cNvPr>
          <p:cNvSpPr txBox="1"/>
          <p:nvPr/>
        </p:nvSpPr>
        <p:spPr>
          <a:xfrm>
            <a:off x="6602818" y="1605515"/>
            <a:ext cx="1286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(2016-2019)</a:t>
            </a:r>
            <a:endParaRPr lang="en-IN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E752D7-A330-1710-37BB-B774686C888A}"/>
              </a:ext>
            </a:extLst>
          </p:cNvPr>
          <p:cNvSpPr txBox="1"/>
          <p:nvPr/>
        </p:nvSpPr>
        <p:spPr>
          <a:xfrm>
            <a:off x="2792136" y="1605515"/>
            <a:ext cx="1648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(2020-2023)</a:t>
            </a:r>
            <a:endParaRPr lang="en-IN" sz="16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D417057-7F05-68D3-E26F-66130878BEF1}"/>
              </a:ext>
            </a:extLst>
          </p:cNvPr>
          <p:cNvSpPr txBox="1">
            <a:spLocks/>
          </p:cNvSpPr>
          <p:nvPr/>
        </p:nvSpPr>
        <p:spPr>
          <a:xfrm>
            <a:off x="631974" y="4687445"/>
            <a:ext cx="10925690" cy="1903229"/>
          </a:xfrm>
          <a:prstGeom prst="rect">
            <a:avLst/>
          </a:prstGeom>
          <a:blipFill dpi="0" rotWithShape="1">
            <a:blip r:embed="rId4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IN" sz="2000" dirty="0"/>
              <a:t>The no. of Foreign Tourists reduced drastically during the 2020-23 period due to the COVID-19 pandemic and strict regulations for traveling to different countries. </a:t>
            </a:r>
          </a:p>
          <a:p>
            <a:pPr>
              <a:lnSpc>
                <a:spcPct val="100000"/>
              </a:lnSpc>
            </a:pPr>
            <a:r>
              <a:rPr lang="en-IN" sz="2000" dirty="0"/>
              <a:t>In Hyderabad, no. of Foreign tourists fell from 1.04M in 2016-2019 to 280K in 2020-2023.</a:t>
            </a:r>
          </a:p>
          <a:p>
            <a:pPr>
              <a:lnSpc>
                <a:spcPct val="100000"/>
              </a:lnSpc>
            </a:pPr>
            <a:endParaRPr lang="en-I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IN" sz="1400" dirty="0"/>
              <a:t>Note : Warangal (urban) was renamed as </a:t>
            </a:r>
            <a:r>
              <a:rPr lang="en-IN" sz="1400" dirty="0" err="1"/>
              <a:t>Hanamkonda</a:t>
            </a:r>
            <a:r>
              <a:rPr lang="en-IN" sz="1400" dirty="0"/>
              <a:t> in 2021.</a:t>
            </a:r>
            <a:br>
              <a:rPr lang="en-IN" sz="1600" dirty="0"/>
            </a:br>
            <a:endParaRPr lang="en-IN" sz="1600" dirty="0"/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4073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D5B88-37F6-B886-2E5D-CC82B901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73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#Domestic and foreign yearly trend and reasons for the trend. Covid and then post covid policies</a:t>
            </a:r>
            <a:endParaRPr lang="en-IN" sz="2400" dirty="0"/>
          </a:p>
        </p:txBody>
      </p:sp>
      <p:pic>
        <p:nvPicPr>
          <p:cNvPr id="5" name="Picture 4" descr="A graph showing the growth of the company's sales&#10;&#10;Description automatically generated">
            <a:extLst>
              <a:ext uri="{FF2B5EF4-FFF2-40B4-BE49-F238E27FC236}">
                <a16:creationId xmlns:a16="http://schemas.microsoft.com/office/drawing/2014/main" id="{4F2A2D83-BBA2-0418-71F6-1FFA2575E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0847"/>
            <a:ext cx="5069958" cy="2700668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pic>
        <p:nvPicPr>
          <p:cNvPr id="7" name="Picture 6" descr="A graph showing the growth of a company&#10;&#10;Description automatically generated with medium confidence">
            <a:extLst>
              <a:ext uri="{FF2B5EF4-FFF2-40B4-BE49-F238E27FC236}">
                <a16:creationId xmlns:a16="http://schemas.microsoft.com/office/drawing/2014/main" id="{6B68F819-264A-98E0-44C6-30B94DCCA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842" y="1190848"/>
            <a:ext cx="5069958" cy="2700668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305E93-81EF-CCB0-9798-D7A84DDDADBE}"/>
              </a:ext>
            </a:extLst>
          </p:cNvPr>
          <p:cNvSpPr txBox="1"/>
          <p:nvPr/>
        </p:nvSpPr>
        <p:spPr>
          <a:xfrm>
            <a:off x="1576275" y="1386145"/>
            <a:ext cx="179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Domestic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A6FA7-3DE0-5572-5017-D73C98F3858C}"/>
              </a:ext>
            </a:extLst>
          </p:cNvPr>
          <p:cNvSpPr txBox="1"/>
          <p:nvPr/>
        </p:nvSpPr>
        <p:spPr>
          <a:xfrm>
            <a:off x="7510130" y="1386145"/>
            <a:ext cx="179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Foreign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F8A9A-0428-CB8C-B99F-1DD6E41AAF68}"/>
              </a:ext>
            </a:extLst>
          </p:cNvPr>
          <p:cNvSpPr txBox="1">
            <a:spLocks/>
          </p:cNvSpPr>
          <p:nvPr/>
        </p:nvSpPr>
        <p:spPr>
          <a:xfrm>
            <a:off x="809845" y="4364664"/>
            <a:ext cx="10543955" cy="2128211"/>
          </a:xfrm>
          <a:prstGeom prst="rect">
            <a:avLst/>
          </a:prstGeom>
          <a:blipFill dpi="0" rotWithShape="1">
            <a:blip r:embed="rId4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IN" sz="2000" dirty="0"/>
              <a:t>The onset of COVID in 2020 and the second wave in 2021 show a decline in tourists footfall in Telangana.</a:t>
            </a:r>
          </a:p>
          <a:p>
            <a:pPr>
              <a:lnSpc>
                <a:spcPct val="100000"/>
              </a:lnSpc>
            </a:pPr>
            <a:r>
              <a:rPr lang="en-IN" sz="2000" dirty="0"/>
              <a:t>The tourist influx increases by 2022. </a:t>
            </a:r>
            <a:r>
              <a:rPr lang="en-IN" sz="2000" dirty="0">
                <a:hlinkClick r:id="rId5"/>
              </a:rPr>
              <a:t>However, it is yet to reach pre pandemic level</a:t>
            </a:r>
            <a:r>
              <a:rPr lang="en-IN" sz="2000" dirty="0"/>
              <a:t>. </a:t>
            </a:r>
          </a:p>
          <a:p>
            <a:pPr>
              <a:lnSpc>
                <a:spcPct val="100000"/>
              </a:lnSpc>
            </a:pPr>
            <a:r>
              <a:rPr lang="en-IN" sz="2000" dirty="0"/>
              <a:t>The </a:t>
            </a:r>
            <a:r>
              <a:rPr lang="en-IN" sz="2000" u="sng" dirty="0"/>
              <a:t>economic impact </a:t>
            </a:r>
            <a:r>
              <a:rPr lang="en-IN" sz="2000" dirty="0"/>
              <a:t>on population post pandemic, </a:t>
            </a:r>
            <a:r>
              <a:rPr lang="en-IN" sz="2000" u="sng" dirty="0"/>
              <a:t>travel hesitancy</a:t>
            </a:r>
            <a:r>
              <a:rPr lang="en-IN" sz="2000" dirty="0"/>
              <a:t>, </a:t>
            </a:r>
            <a:r>
              <a:rPr lang="en-IN" sz="2000" u="sng" dirty="0"/>
              <a:t>strict restrictions </a:t>
            </a:r>
            <a:r>
              <a:rPr lang="en-IN" sz="2000" dirty="0"/>
              <a:t>are the few factors for a slow recovery.</a:t>
            </a:r>
            <a:br>
              <a:rPr lang="en-IN" sz="1600" dirty="0"/>
            </a:br>
            <a:endParaRPr lang="en-IN" sz="1600" dirty="0"/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0487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EDA8A-88E2-717B-F7DB-1DA18BF0B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086" y="1364789"/>
            <a:ext cx="9069571" cy="5257800"/>
          </a:xfr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Telangana became the newest state in 2014, as the 29th state of India.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It is comprised of 33 districts, a perfect blend of</a:t>
            </a:r>
          </a:p>
          <a:p>
            <a:pPr lvl="1"/>
            <a:r>
              <a:rPr lang="en-IN" dirty="0"/>
              <a:t> </a:t>
            </a:r>
            <a:r>
              <a:rPr lang="en-IN" sz="2000" dirty="0"/>
              <a:t>Rich history (Golconda Fort, Warangal Fort, Birla Mandir, etc)</a:t>
            </a:r>
          </a:p>
          <a:p>
            <a:pPr lvl="1"/>
            <a:r>
              <a:rPr lang="en-IN" sz="2000" dirty="0"/>
              <a:t> Thriving present with economic boom ( 11.9% GSDP ↑ in 2023-24)</a:t>
            </a:r>
          </a:p>
          <a:p>
            <a:pPr lvl="1"/>
            <a:r>
              <a:rPr lang="en-IN" sz="2000" dirty="0"/>
              <a:t>Promising future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Telangana is known as the land of waterfalls with </a:t>
            </a:r>
            <a:r>
              <a:rPr lang="en-IN" sz="2400" dirty="0" err="1"/>
              <a:t>Kuntala</a:t>
            </a:r>
            <a:r>
              <a:rPr lang="en-IN" sz="2400" dirty="0"/>
              <a:t>, </a:t>
            </a:r>
            <a:r>
              <a:rPr lang="en-IN" sz="2400" dirty="0" err="1"/>
              <a:t>Kanakai</a:t>
            </a:r>
            <a:r>
              <a:rPr lang="en-IN" sz="2400" dirty="0"/>
              <a:t> &amp; Gayatri waterfalls being some of the most famous.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 Telangana is home to Asia’s largest artificial lake Hussain Sagar &amp;</a:t>
            </a:r>
            <a:br>
              <a:rPr lang="en-IN" sz="2400" dirty="0"/>
            </a:br>
            <a:r>
              <a:rPr lang="en-IN" sz="2400" dirty="0"/>
              <a:t>world’s largest Film studio </a:t>
            </a:r>
            <a:r>
              <a:rPr lang="en-IN" sz="2400" dirty="0" err="1"/>
              <a:t>Ramoji</a:t>
            </a:r>
            <a:r>
              <a:rPr lang="en-IN" sz="2400" dirty="0"/>
              <a:t> Film city.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This state exemplifies the harmonious coexistence of culture, nature and economic growth. </a:t>
            </a:r>
            <a:br>
              <a:rPr lang="en-IN" sz="2400" dirty="0"/>
            </a:br>
            <a:br>
              <a:rPr lang="en-IN" sz="2400" dirty="0"/>
            </a:br>
            <a:endParaRPr lang="en-IN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370C49-692B-5227-1F7E-9F766DB593A9}"/>
              </a:ext>
            </a:extLst>
          </p:cNvPr>
          <p:cNvSpPr txBox="1">
            <a:spLocks/>
          </p:cNvSpPr>
          <p:nvPr/>
        </p:nvSpPr>
        <p:spPr>
          <a:xfrm>
            <a:off x="1793356" y="430341"/>
            <a:ext cx="8545033" cy="1074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Telangana – Deccan’s Diamond</a:t>
            </a:r>
            <a:br>
              <a:rPr lang="en-US" b="1" u="sng" dirty="0">
                <a:solidFill>
                  <a:schemeClr val="accent3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IN" b="1" u="sng" dirty="0">
              <a:solidFill>
                <a:schemeClr val="accent3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FBFF15-AD22-2F90-EF59-4A336C3B5D19}"/>
              </a:ext>
            </a:extLst>
          </p:cNvPr>
          <p:cNvSpPr/>
          <p:nvPr/>
        </p:nvSpPr>
        <p:spPr>
          <a:xfrm>
            <a:off x="10792047" y="0"/>
            <a:ext cx="139995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stA="45000"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 descr="A large building with towers and people in front of it with Charminar in the background&#10;&#10;Description automatically generated">
            <a:extLst>
              <a:ext uri="{FF2B5EF4-FFF2-40B4-BE49-F238E27FC236}">
                <a16:creationId xmlns:a16="http://schemas.microsoft.com/office/drawing/2014/main" id="{F395446F-60AD-B87D-1B9D-4D374DF11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046" y="0"/>
            <a:ext cx="1399954" cy="1371600"/>
          </a:xfrm>
          <a:prstGeom prst="rect">
            <a:avLst/>
          </a:prstGeom>
        </p:spPr>
      </p:pic>
      <p:pic>
        <p:nvPicPr>
          <p:cNvPr id="9" name="Picture 8" descr="A lit up temple at night&#10;&#10;Description automatically generated">
            <a:extLst>
              <a:ext uri="{FF2B5EF4-FFF2-40B4-BE49-F238E27FC236}">
                <a16:creationId xmlns:a16="http://schemas.microsoft.com/office/drawing/2014/main" id="{F88936EC-1965-725D-9B06-3029C0AF7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046" y="1364789"/>
            <a:ext cx="1399954" cy="1371600"/>
          </a:xfrm>
          <a:prstGeom prst="rect">
            <a:avLst/>
          </a:prstGeom>
        </p:spPr>
      </p:pic>
      <p:pic>
        <p:nvPicPr>
          <p:cNvPr id="11" name="Picture 10" descr="A stone castle on a hill with Golkonda in the background&#10;&#10;Description automatically generated">
            <a:extLst>
              <a:ext uri="{FF2B5EF4-FFF2-40B4-BE49-F238E27FC236}">
                <a16:creationId xmlns:a16="http://schemas.microsoft.com/office/drawing/2014/main" id="{ECE40ED5-3815-3465-B19E-005C3FC145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046" y="2736390"/>
            <a:ext cx="1399954" cy="1371600"/>
          </a:xfrm>
          <a:prstGeom prst="rect">
            <a:avLst/>
          </a:prstGeom>
        </p:spPr>
      </p:pic>
      <p:pic>
        <p:nvPicPr>
          <p:cNvPr id="13" name="Picture 12" descr="A colorful building with a gate with Sri Mahamariamman Temple, Penang in the background&#10;&#10;Description automatically generated">
            <a:extLst>
              <a:ext uri="{FF2B5EF4-FFF2-40B4-BE49-F238E27FC236}">
                <a16:creationId xmlns:a16="http://schemas.microsoft.com/office/drawing/2014/main" id="{FC938255-2A6B-500A-5095-8D33659CDA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045" y="4101178"/>
            <a:ext cx="1399955" cy="1371601"/>
          </a:xfrm>
          <a:prstGeom prst="rect">
            <a:avLst/>
          </a:prstGeom>
        </p:spPr>
      </p:pic>
      <p:pic>
        <p:nvPicPr>
          <p:cNvPr id="15" name="Picture 14" descr="A fountain in front of a building&#10;&#10;Description automatically generated">
            <a:extLst>
              <a:ext uri="{FF2B5EF4-FFF2-40B4-BE49-F238E27FC236}">
                <a16:creationId xmlns:a16="http://schemas.microsoft.com/office/drawing/2014/main" id="{F75D1254-0542-5029-5A95-4AA7516FA8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045" y="5452342"/>
            <a:ext cx="1399956" cy="13920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3539EF-67E0-9572-637B-8428D4740305}"/>
              </a:ext>
            </a:extLst>
          </p:cNvPr>
          <p:cNvSpPr/>
          <p:nvPr/>
        </p:nvSpPr>
        <p:spPr>
          <a:xfrm>
            <a:off x="0" y="-6810"/>
            <a:ext cx="139995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stA="45000"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8" name="Picture 17" descr="A waterfall with a tree in the background&#10;&#10;Description automatically generated">
            <a:extLst>
              <a:ext uri="{FF2B5EF4-FFF2-40B4-BE49-F238E27FC236}">
                <a16:creationId xmlns:a16="http://schemas.microsoft.com/office/drawing/2014/main" id="{B2A22B03-EE93-7645-AFB9-A4199CB06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7" y="6811"/>
            <a:ext cx="1407041" cy="1364790"/>
          </a:xfrm>
          <a:prstGeom prst="rect">
            <a:avLst/>
          </a:prstGeom>
        </p:spPr>
      </p:pic>
      <p:pic>
        <p:nvPicPr>
          <p:cNvPr id="20" name="Picture 19" descr="A statue on a small island in the water&#10;&#10;Description automatically generated">
            <a:extLst>
              <a:ext uri="{FF2B5EF4-FFF2-40B4-BE49-F238E27FC236}">
                <a16:creationId xmlns:a16="http://schemas.microsoft.com/office/drawing/2014/main" id="{C6673D33-CCD0-BD55-61F4-779594A9F8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7" y="1364789"/>
            <a:ext cx="1407041" cy="1371601"/>
          </a:xfrm>
          <a:prstGeom prst="rect">
            <a:avLst/>
          </a:prstGeom>
        </p:spPr>
      </p:pic>
      <p:pic>
        <p:nvPicPr>
          <p:cNvPr id="22" name="Picture 21" descr="A stone building with a stone structure&#10;&#10;Description automatically generated">
            <a:extLst>
              <a:ext uri="{FF2B5EF4-FFF2-40B4-BE49-F238E27FC236}">
                <a16:creationId xmlns:a16="http://schemas.microsoft.com/office/drawing/2014/main" id="{28585F2E-7D4D-C726-0FFE-0E14F8C070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8" y="2736390"/>
            <a:ext cx="1414129" cy="1371600"/>
          </a:xfrm>
          <a:prstGeom prst="rect">
            <a:avLst/>
          </a:prstGeom>
        </p:spPr>
      </p:pic>
      <p:pic>
        <p:nvPicPr>
          <p:cNvPr id="24" name="Picture 23" descr="A stone structure with columns&#10;&#10;Description automatically generated">
            <a:extLst>
              <a:ext uri="{FF2B5EF4-FFF2-40B4-BE49-F238E27FC236}">
                <a16:creationId xmlns:a16="http://schemas.microsoft.com/office/drawing/2014/main" id="{1BB6D5E3-8F50-14F7-C524-D11FCDC75F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31" y="4087559"/>
            <a:ext cx="1428972" cy="1364784"/>
          </a:xfrm>
          <a:prstGeom prst="rect">
            <a:avLst/>
          </a:prstGeom>
        </p:spPr>
      </p:pic>
      <p:pic>
        <p:nvPicPr>
          <p:cNvPr id="26" name="Picture 25" descr="A stone stairs leading to a hill&#10;&#10;Description automatically generated">
            <a:extLst>
              <a:ext uri="{FF2B5EF4-FFF2-40B4-BE49-F238E27FC236}">
                <a16:creationId xmlns:a16="http://schemas.microsoft.com/office/drawing/2014/main" id="{6E9E8F43-70C4-8D20-D57A-8DC7B91109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7" y="5452342"/>
            <a:ext cx="1428972" cy="140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83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5480-C268-917F-FF2A-FF3579D14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5767"/>
            <a:ext cx="10515600" cy="720652"/>
          </a:xfrm>
        </p:spPr>
        <p:txBody>
          <a:bodyPr>
            <a:noAutofit/>
          </a:bodyPr>
          <a:lstStyle/>
          <a:p>
            <a:pPr algn="ctr"/>
            <a:br>
              <a:rPr lang="en-US" sz="3200" b="1" u="sng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 b="1" u="sng" dirty="0">
                <a:latin typeface="Cambria" panose="02040503050406030204" pitchFamily="18" charset="0"/>
                <a:ea typeface="Cambria" panose="02040503050406030204" pitchFamily="18" charset="0"/>
              </a:rPr>
              <a:t>Initiatives to boost tourism in Post COVID era</a:t>
            </a:r>
            <a:br>
              <a:rPr lang="en-US" sz="3200" b="1" u="sng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IN" sz="3200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A0F9-7AD3-E3A4-5676-E4462870480E}"/>
              </a:ext>
            </a:extLst>
          </p:cNvPr>
          <p:cNvSpPr txBox="1">
            <a:spLocks/>
          </p:cNvSpPr>
          <p:nvPr/>
        </p:nvSpPr>
        <p:spPr>
          <a:xfrm>
            <a:off x="997688" y="1297173"/>
            <a:ext cx="10196623" cy="5358807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b="1" dirty="0"/>
              <a:t>New Tourism Policy 2025-2030</a:t>
            </a:r>
            <a:r>
              <a:rPr lang="en-US" sz="2400" dirty="0"/>
              <a:t>:  The key aspects include</a:t>
            </a:r>
          </a:p>
          <a:p>
            <a:pPr lvl="1"/>
            <a:r>
              <a:rPr lang="en-US" dirty="0"/>
              <a:t>Dedicated tourist police units</a:t>
            </a:r>
          </a:p>
          <a:p>
            <a:pPr lvl="1"/>
            <a:r>
              <a:rPr lang="en-US" dirty="0"/>
              <a:t>Implementing women friendly measures</a:t>
            </a:r>
          </a:p>
          <a:p>
            <a:pPr lvl="1"/>
            <a:r>
              <a:rPr lang="en-US" dirty="0"/>
              <a:t>Leveraging tourism friendly index (TFI) to evaluate safety standards.</a:t>
            </a:r>
          </a:p>
          <a:p>
            <a:pPr lvl="1"/>
            <a:endParaRPr lang="en-US" sz="2000" dirty="0"/>
          </a:p>
          <a:p>
            <a:r>
              <a:rPr lang="en-US" sz="2400" b="1" dirty="0"/>
              <a:t>Eco and Temple focused Tourism</a:t>
            </a:r>
            <a:r>
              <a:rPr lang="en-US" sz="2400" dirty="0"/>
              <a:t>: significant emphasis on eco-tourism hubs in areas like Adilabad, Warangal, Nagarjuna Sagar and </a:t>
            </a:r>
            <a:r>
              <a:rPr lang="en-US" sz="2400" dirty="0" err="1"/>
              <a:t>Vikarabad</a:t>
            </a:r>
            <a:r>
              <a:rPr lang="en-US" sz="2400" dirty="0"/>
              <a:t>.</a:t>
            </a:r>
          </a:p>
          <a:p>
            <a:r>
              <a:rPr lang="en-US" sz="2400" dirty="0"/>
              <a:t> </a:t>
            </a:r>
            <a:r>
              <a:rPr lang="en-US" sz="2400" b="1" dirty="0"/>
              <a:t>Safety and Infrastructure enhancements</a:t>
            </a:r>
            <a:br>
              <a:rPr lang="en-US" sz="2400" u="sng" dirty="0"/>
            </a:br>
            <a:br>
              <a:rPr lang="en-US" sz="2400" u="sng" dirty="0"/>
            </a:br>
            <a:endParaRPr lang="en-IN" sz="2400" dirty="0"/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715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in front of a building&#10;&#10;Description automatically generated">
            <a:extLst>
              <a:ext uri="{FF2B5EF4-FFF2-40B4-BE49-F238E27FC236}">
                <a16:creationId xmlns:a16="http://schemas.microsoft.com/office/drawing/2014/main" id="{3B53974A-2028-3B94-361F-0F143E5B4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8" y="4465674"/>
            <a:ext cx="3693042" cy="19664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3E5C4-0A83-96FF-B373-8499ED78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0028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#Districts with highest potential for tourism growth</a:t>
            </a: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 descr="A stone structure with pillars&#10;&#10;Description automatically generated">
            <a:extLst>
              <a:ext uri="{FF2B5EF4-FFF2-40B4-BE49-F238E27FC236}">
                <a16:creationId xmlns:a16="http://schemas.microsoft.com/office/drawing/2014/main" id="{1C00056B-8B37-F04A-7638-77D1F9BCC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743" y="4465672"/>
            <a:ext cx="3130624" cy="1966470"/>
          </a:xfrm>
          <a:prstGeom prst="rect">
            <a:avLst/>
          </a:prstGeom>
        </p:spPr>
      </p:pic>
      <p:pic>
        <p:nvPicPr>
          <p:cNvPr id="11" name="Picture 10" descr="A stone structure with columns&#10;&#10;Description automatically generated">
            <a:extLst>
              <a:ext uri="{FF2B5EF4-FFF2-40B4-BE49-F238E27FC236}">
                <a16:creationId xmlns:a16="http://schemas.microsoft.com/office/drawing/2014/main" id="{77D36E5C-F935-5B36-9944-6414959BD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781" y="4465672"/>
            <a:ext cx="3242931" cy="196647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1B9DF7-FDAA-E321-FE30-CDAAF9D8062B}"/>
              </a:ext>
            </a:extLst>
          </p:cNvPr>
          <p:cNvSpPr txBox="1">
            <a:spLocks/>
          </p:cNvSpPr>
          <p:nvPr/>
        </p:nvSpPr>
        <p:spPr>
          <a:xfrm>
            <a:off x="464288" y="1226250"/>
            <a:ext cx="11263424" cy="3108324"/>
          </a:xfrm>
          <a:prstGeom prst="rect">
            <a:avLst/>
          </a:prstGeom>
          <a:blipFill dpi="0" rotWithShape="1">
            <a:blip r:embed="rId5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Warangal –Urban(</a:t>
            </a:r>
            <a:r>
              <a:rPr lang="en-US" sz="2400" b="1" dirty="0" err="1"/>
              <a:t>Hanamkonda</a:t>
            </a:r>
            <a:r>
              <a:rPr lang="en-US" sz="2400" b="1" dirty="0"/>
              <a:t>):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It is home to Warangal fort and Thousand pillar temple which are in the tentative list of UNESCO World Heritage Site.</a:t>
            </a:r>
          </a:p>
          <a:p>
            <a:pPr>
              <a:lnSpc>
                <a:spcPct val="100000"/>
              </a:lnSpc>
            </a:pPr>
            <a:r>
              <a:rPr lang="en-US" sz="2400" dirty="0" err="1"/>
              <a:t>Ramappa</a:t>
            </a:r>
            <a:r>
              <a:rPr lang="en-US" sz="2400" dirty="0"/>
              <a:t> Temple situated in </a:t>
            </a:r>
            <a:r>
              <a:rPr lang="en-US" sz="2400" dirty="0" err="1"/>
              <a:t>Mulugu</a:t>
            </a:r>
            <a:r>
              <a:rPr lang="en-US" sz="2400" dirty="0"/>
              <a:t> is at proximity to visit.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 govt can lay emphasis on Heritage tourism in </a:t>
            </a:r>
            <a:r>
              <a:rPr lang="en-US" sz="2400" dirty="0" err="1"/>
              <a:t>Hanamkonda</a:t>
            </a:r>
            <a:r>
              <a:rPr lang="en-US" sz="2400" dirty="0"/>
              <a:t>. A famous celebrity should be appointed as the ambassador with whom people associate historic roles and culture of Telangana. </a:t>
            </a:r>
            <a:r>
              <a:rPr lang="en-US" sz="2400" u="sng" dirty="0"/>
              <a:t> </a:t>
            </a:r>
            <a:br>
              <a:rPr lang="en-US" sz="2400" u="sng" dirty="0"/>
            </a:br>
            <a:br>
              <a:rPr lang="en-US" sz="2400" u="sng" dirty="0"/>
            </a:br>
            <a:endParaRPr lang="en-IN" sz="2400" dirty="0"/>
          </a:p>
          <a:p>
            <a:pPr marL="0" indent="0">
              <a:lnSpc>
                <a:spcPct val="100000"/>
              </a:lnSpc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41219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white building with a body of water in the background&#10;&#10;Description automatically generated">
            <a:extLst>
              <a:ext uri="{FF2B5EF4-FFF2-40B4-BE49-F238E27FC236}">
                <a16:creationId xmlns:a16="http://schemas.microsoft.com/office/drawing/2014/main" id="{8F20BED9-5C87-7E88-D360-B5B38B1D0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8" y="3680262"/>
            <a:ext cx="5358811" cy="2869394"/>
          </a:xfrm>
          <a:prstGeom prst="rect">
            <a:avLst/>
          </a:prstGeom>
        </p:spPr>
      </p:pic>
      <p:pic>
        <p:nvPicPr>
          <p:cNvPr id="10" name="Picture 9" descr="A collage of different pictures of birds&#10;&#10;Description automatically generated">
            <a:extLst>
              <a:ext uri="{FF2B5EF4-FFF2-40B4-BE49-F238E27FC236}">
                <a16:creationId xmlns:a16="http://schemas.microsoft.com/office/drawing/2014/main" id="{12689444-A4AE-A55D-191E-90C06A01D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900" y="3680262"/>
            <a:ext cx="5358811" cy="286939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C939E6C-D586-9EF9-AD73-B2EBDD215080}"/>
              </a:ext>
            </a:extLst>
          </p:cNvPr>
          <p:cNvSpPr txBox="1">
            <a:spLocks/>
          </p:cNvSpPr>
          <p:nvPr/>
        </p:nvSpPr>
        <p:spPr>
          <a:xfrm>
            <a:off x="464288" y="212651"/>
            <a:ext cx="11263424" cy="3082045"/>
          </a:xfrm>
          <a:prstGeom prst="rect">
            <a:avLst/>
          </a:prstGeom>
          <a:blipFill dpi="0" rotWithShape="1">
            <a:blip r:embed="rId4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1" dirty="0" err="1"/>
              <a:t>Bhadradri</a:t>
            </a:r>
            <a:r>
              <a:rPr lang="en-US" sz="2400" b="1" dirty="0"/>
              <a:t> </a:t>
            </a:r>
            <a:r>
              <a:rPr lang="en-US" sz="2400" b="1" dirty="0" err="1"/>
              <a:t>Kothagudem</a:t>
            </a:r>
            <a:r>
              <a:rPr lang="en-US" sz="2400" b="1" dirty="0"/>
              <a:t> </a:t>
            </a:r>
            <a:r>
              <a:rPr lang="en-US" sz="2400" dirty="0"/>
              <a:t>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 rising tourism can be owed to development of the </a:t>
            </a:r>
            <a:r>
              <a:rPr lang="en-US" sz="2400" dirty="0" err="1"/>
              <a:t>Kinnerasani</a:t>
            </a:r>
            <a:r>
              <a:rPr lang="en-US" sz="2400" dirty="0"/>
              <a:t> Wildlife Sanctuary and the </a:t>
            </a:r>
            <a:r>
              <a:rPr lang="en-US" sz="2400" dirty="0" err="1"/>
              <a:t>Bhadrachalam</a:t>
            </a:r>
            <a:r>
              <a:rPr lang="en-US" sz="2400" dirty="0"/>
              <a:t> Temple.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This district needs better infrastructure in terms of improved roads, sanitation and development in hospitality sector.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 Hospitality sector can tap the market of Ethnic themed resorts which would attract longer tourists stay for the experience.</a:t>
            </a:r>
            <a:r>
              <a:rPr lang="en-US" sz="2400" u="sng" dirty="0"/>
              <a:t> </a:t>
            </a:r>
            <a:br>
              <a:rPr lang="en-US" sz="2400" u="sng" dirty="0"/>
            </a:br>
            <a:br>
              <a:rPr lang="en-US" sz="2400" u="sng" dirty="0"/>
            </a:br>
            <a:endParaRPr lang="en-IN" sz="2400" dirty="0"/>
          </a:p>
          <a:p>
            <a:pPr marL="0" indent="0">
              <a:lnSpc>
                <a:spcPct val="100000"/>
              </a:lnSpc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39610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05D09-9802-979D-8B0A-28ABC43E8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307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Cultural and Corporate Events to boost Tourism </a:t>
            </a:r>
            <a:endParaRPr lang="en-IN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A2AF40-0497-4DBC-470A-C4FC800E2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55569"/>
              </p:ext>
            </p:extLst>
          </p:nvPr>
        </p:nvGraphicFramePr>
        <p:xfrm>
          <a:off x="838200" y="1320405"/>
          <a:ext cx="10515600" cy="5091027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4177164">
                  <a:extLst>
                    <a:ext uri="{9D8B030D-6E8A-4147-A177-3AD203B41FA5}">
                      <a16:colId xmlns:a16="http://schemas.microsoft.com/office/drawing/2014/main" val="2722492311"/>
                    </a:ext>
                  </a:extLst>
                </a:gridCol>
                <a:gridCol w="3169218">
                  <a:extLst>
                    <a:ext uri="{9D8B030D-6E8A-4147-A177-3AD203B41FA5}">
                      <a16:colId xmlns:a16="http://schemas.microsoft.com/office/drawing/2014/main" val="2746895705"/>
                    </a:ext>
                  </a:extLst>
                </a:gridCol>
                <a:gridCol w="3169218">
                  <a:extLst>
                    <a:ext uri="{9D8B030D-6E8A-4147-A177-3AD203B41FA5}">
                      <a16:colId xmlns:a16="http://schemas.microsoft.com/office/drawing/2014/main" val="3398297626"/>
                    </a:ext>
                  </a:extLst>
                </a:gridCol>
              </a:tblGrid>
              <a:tr h="895363">
                <a:tc>
                  <a:txBody>
                    <a:bodyPr/>
                    <a:lstStyle/>
                    <a:p>
                      <a:pPr algn="ctr"/>
                      <a:br>
                        <a:rPr lang="en-US" dirty="0"/>
                      </a:br>
                      <a:r>
                        <a:rPr lang="en-US" dirty="0"/>
                        <a:t>EVENTS</a:t>
                      </a:r>
                      <a:endParaRPr lang="en-IN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dirty="0"/>
                      </a:br>
                      <a:r>
                        <a:rPr lang="en-US" dirty="0"/>
                        <a:t>WHERE?</a:t>
                      </a:r>
                      <a:endParaRPr lang="en-IN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dirty="0"/>
                      </a:br>
                      <a:r>
                        <a:rPr lang="en-US" dirty="0"/>
                        <a:t>WHEN?</a:t>
                      </a:r>
                      <a:endParaRPr lang="en-IN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852469"/>
                  </a:ext>
                </a:extLst>
              </a:tr>
              <a:tr h="419566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BONALU Festival should be organized as a trademark of Telangana like Navratri is for Gujarat. </a:t>
                      </a:r>
                      <a:br>
                        <a:rPr lang="en-US" dirty="0"/>
                      </a:b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Art and Folk exhibitions.</a:t>
                      </a:r>
                      <a:br>
                        <a:rPr lang="en-US" dirty="0"/>
                      </a:b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Handloom Exhibitions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Auto Expo, Trade shows, Tech Fest 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Hyderabad &amp; </a:t>
                      </a:r>
                      <a:r>
                        <a:rPr lang="en-US" dirty="0" err="1"/>
                        <a:t>Secundarabad</a:t>
                      </a: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br>
                        <a:rPr lang="en-US" dirty="0"/>
                      </a:b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Adilabad &amp; Nalgonda</a:t>
                      </a:r>
                      <a:br>
                        <a:rPr lang="en-US" dirty="0"/>
                      </a:b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Warangal, </a:t>
                      </a:r>
                      <a:r>
                        <a:rPr lang="en-US" dirty="0" err="1"/>
                        <a:t>Narayanpet</a:t>
                      </a:r>
                      <a:r>
                        <a:rPr lang="en-US" dirty="0"/>
                        <a:t> &amp; Gadwal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Hyderabad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July or August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Dec, Jan and February</a:t>
                      </a:r>
                      <a:br>
                        <a:rPr lang="en-US" dirty="0"/>
                      </a:b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October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November, December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561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428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42EB-5589-FFC2-3562-B56D758CB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484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Cambria" panose="02040503050406030204" pitchFamily="18" charset="0"/>
                <a:ea typeface="Cambria" panose="02040503050406030204" pitchFamily="18" charset="0"/>
              </a:rPr>
              <a:t>Business model of Dubai</a:t>
            </a:r>
            <a:endParaRPr lang="en-IN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 descr="A tall building with many windows&#10;&#10;Description automatically generated">
            <a:extLst>
              <a:ext uri="{FF2B5EF4-FFF2-40B4-BE49-F238E27FC236}">
                <a16:creationId xmlns:a16="http://schemas.microsoft.com/office/drawing/2014/main" id="{2F0FC4F3-8CA1-86C8-8FC6-6F4153EB7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45" y="1"/>
            <a:ext cx="4282816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EC90DC-71CE-DEA2-6206-380F3C0243E9}"/>
              </a:ext>
            </a:extLst>
          </p:cNvPr>
          <p:cNvSpPr txBox="1">
            <a:spLocks/>
          </p:cNvSpPr>
          <p:nvPr/>
        </p:nvSpPr>
        <p:spPr>
          <a:xfrm>
            <a:off x="464288" y="1176483"/>
            <a:ext cx="7744048" cy="5447601"/>
          </a:xfrm>
          <a:prstGeom prst="rect">
            <a:avLst/>
          </a:prstGeom>
          <a:blipFill dpi="0" rotWithShape="1">
            <a:blip r:embed="rId4">
              <a:alphaModFix amt="8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  <a:softEdge rad="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What is distinctive about Dubai?</a:t>
            </a:r>
          </a:p>
          <a:p>
            <a:r>
              <a:rPr lang="en-US" sz="2400" b="1" dirty="0"/>
              <a:t>Infrastructure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Dubai has world class infrastructure with Burj Khalifa, Palm Jumeirah, Smart city initiatives.</a:t>
            </a:r>
          </a:p>
          <a:p>
            <a:r>
              <a:rPr lang="en-US" sz="2400" b="1" dirty="0"/>
              <a:t>Business regulations </a:t>
            </a:r>
            <a:br>
              <a:rPr lang="en-US" sz="2400" b="1" dirty="0"/>
            </a:br>
            <a:r>
              <a:rPr lang="en-US" sz="2400" b="1" dirty="0"/>
              <a:t>Z</a:t>
            </a:r>
            <a:r>
              <a:rPr lang="en-US" sz="2400" dirty="0"/>
              <a:t>ero income tax, investor-friendly free zones, fast-tracked business setup process</a:t>
            </a:r>
          </a:p>
          <a:p>
            <a:r>
              <a:rPr lang="en-US" sz="2400" b="1" dirty="0"/>
              <a:t>Industry</a:t>
            </a:r>
            <a:br>
              <a:rPr lang="en-US" sz="2400" b="1" dirty="0"/>
            </a:br>
            <a:r>
              <a:rPr lang="en-US" sz="2400" b="1" dirty="0"/>
              <a:t>T</a:t>
            </a:r>
            <a:r>
              <a:rPr lang="en-US" sz="2400" dirty="0"/>
              <a:t>hrives in oil economy and tourism</a:t>
            </a:r>
          </a:p>
          <a:p>
            <a:r>
              <a:rPr lang="en-US" sz="2400" dirty="0"/>
              <a:t> </a:t>
            </a:r>
            <a:r>
              <a:rPr lang="en-US" sz="2400" b="1" dirty="0"/>
              <a:t>Tourism and Branding 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sz="2400" dirty="0"/>
              <a:t>Global tourism leader with luxury and adventure</a:t>
            </a:r>
            <a:br>
              <a:rPr lang="en-US" sz="2400" dirty="0"/>
            </a:br>
            <a:r>
              <a:rPr lang="en-US" sz="2400" dirty="0"/>
              <a:t>    tourism as USP</a:t>
            </a:r>
            <a:br>
              <a:rPr lang="en-US" sz="2400" dirty="0"/>
            </a:br>
            <a:r>
              <a:rPr lang="en-US" sz="2400" dirty="0"/>
              <a:t>    Global marketing campaigns</a:t>
            </a:r>
          </a:p>
          <a:p>
            <a:pPr lvl="1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508123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4F9E-5153-58A2-1F19-BE79F631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How is Hyderabad different?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9BB650-000C-AF05-3CB8-201F966C864C}"/>
              </a:ext>
            </a:extLst>
          </p:cNvPr>
          <p:cNvSpPr txBox="1">
            <a:spLocks/>
          </p:cNvSpPr>
          <p:nvPr/>
        </p:nvSpPr>
        <p:spPr>
          <a:xfrm>
            <a:off x="437707" y="1633684"/>
            <a:ext cx="11316586" cy="4001572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  <a:softEdge rad="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Infrastructure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Though Hyderabad has strong infrastructure, it needs investment to compete on a global scale.</a:t>
            </a:r>
          </a:p>
          <a:p>
            <a:r>
              <a:rPr lang="en-US" sz="2400" b="1" dirty="0"/>
              <a:t>Business regulations </a:t>
            </a:r>
            <a:br>
              <a:rPr lang="en-US" sz="2400" b="1" dirty="0"/>
            </a:br>
            <a:r>
              <a:rPr lang="en-US" sz="2400" dirty="0"/>
              <a:t>Lack of extra ordinary incentives as compared to Dubai.</a:t>
            </a:r>
          </a:p>
          <a:p>
            <a:r>
              <a:rPr lang="en-US" sz="2400" b="1" dirty="0"/>
              <a:t>Industry</a:t>
            </a:r>
            <a:br>
              <a:rPr lang="en-US" sz="2400" b="1" dirty="0"/>
            </a:br>
            <a:r>
              <a:rPr lang="en-US" sz="2400" dirty="0"/>
              <a:t>Strong in IT, Pharma and Aerospace</a:t>
            </a:r>
          </a:p>
          <a:p>
            <a:r>
              <a:rPr lang="en-US" sz="2400" dirty="0"/>
              <a:t> </a:t>
            </a:r>
            <a:r>
              <a:rPr lang="en-US" sz="2400" b="1" dirty="0"/>
              <a:t>Tourism and Branding 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   Immense potential for Heritage tourism, medical</a:t>
            </a:r>
            <a:br>
              <a:rPr lang="en-US" sz="2400" dirty="0"/>
            </a:br>
            <a:r>
              <a:rPr lang="en-US" sz="2400" dirty="0"/>
              <a:t>    tourism and film city prospects.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86241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0E1B7D-66F8-8ACE-0BA5-4A6499B19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What does that mean for Hyderabad?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2324C3-C41F-0A95-0D27-06CB2D9C213D}"/>
              </a:ext>
            </a:extLst>
          </p:cNvPr>
          <p:cNvSpPr txBox="1">
            <a:spLocks/>
          </p:cNvSpPr>
          <p:nvPr/>
        </p:nvSpPr>
        <p:spPr>
          <a:xfrm>
            <a:off x="437707" y="1633684"/>
            <a:ext cx="11316586" cy="3395516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  <a:softEdge rad="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Dubai and Hyderabad are different in terms of geographical access, regulatory policies and branding. </a:t>
            </a:r>
          </a:p>
          <a:p>
            <a:pPr marL="0" indent="0">
              <a:buNone/>
            </a:pPr>
            <a:r>
              <a:rPr lang="en-US" sz="2400" dirty="0"/>
              <a:t>While Hyderabad cannot exactly replicate the Dubai business model, it can focus on learning and innovating strategies as per its own system.</a:t>
            </a:r>
          </a:p>
          <a:p>
            <a:r>
              <a:rPr lang="en-US" sz="2400" dirty="0"/>
              <a:t>Heritage Tourism branding</a:t>
            </a:r>
          </a:p>
          <a:p>
            <a:r>
              <a:rPr lang="en-US" sz="2400" dirty="0"/>
              <a:t>Enhance public – private partnerships</a:t>
            </a:r>
          </a:p>
          <a:p>
            <a:r>
              <a:rPr lang="en-US" sz="2400" dirty="0"/>
              <a:t>Infrastructure development in tier 2 cities to expand growth beyond Hyderabad.   </a:t>
            </a:r>
            <a:endParaRPr lang="en-IN" sz="2400" dirty="0"/>
          </a:p>
        </p:txBody>
      </p:sp>
      <p:pic>
        <p:nvPicPr>
          <p:cNvPr id="7" name="Picture 6" descr="A white building with towers with Charminar in the background&#10;&#10;Description automatically generated">
            <a:extLst>
              <a:ext uri="{FF2B5EF4-FFF2-40B4-BE49-F238E27FC236}">
                <a16:creationId xmlns:a16="http://schemas.microsoft.com/office/drawing/2014/main" id="{F6DDE47D-4390-C648-BB5E-EA152DB24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5" y="4784651"/>
            <a:ext cx="1847850" cy="207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5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068B7D-8AAE-927F-973F-76B55F742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Recommendations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309FC2-6E9E-1727-B1F6-08130B1AC51B}"/>
              </a:ext>
            </a:extLst>
          </p:cNvPr>
          <p:cNvSpPr txBox="1">
            <a:spLocks/>
          </p:cNvSpPr>
          <p:nvPr/>
        </p:nvSpPr>
        <p:spPr>
          <a:xfrm>
            <a:off x="437707" y="1350335"/>
            <a:ext cx="11316586" cy="4912241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  <a:softEdge rad="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Create a strong tourism brand :</a:t>
            </a:r>
            <a:r>
              <a:rPr lang="en-US" sz="2400" dirty="0"/>
              <a:t> Develop a unique identity. </a:t>
            </a:r>
          </a:p>
          <a:p>
            <a:r>
              <a:rPr lang="en-US" sz="2400" dirty="0"/>
              <a:t>Promote the art &amp; culture of the state with Dance exhibitions, handloom exhibits, etc.</a:t>
            </a:r>
          </a:p>
          <a:p>
            <a:r>
              <a:rPr lang="en-US" sz="2400" dirty="0"/>
              <a:t>Run targeted campaigns in every season emphasizing on seasonal festivals and rituals.</a:t>
            </a:r>
          </a:p>
          <a:p>
            <a:pPr marL="0" indent="0">
              <a:buNone/>
            </a:pPr>
            <a:r>
              <a:rPr lang="en-US" sz="2400" b="1" dirty="0"/>
              <a:t>Improve Infrastructure : </a:t>
            </a:r>
            <a:r>
              <a:rPr lang="en-US" sz="2400" dirty="0"/>
              <a:t>Accessibility to key destinations.</a:t>
            </a:r>
          </a:p>
          <a:p>
            <a:r>
              <a:rPr lang="en-US" sz="2400" dirty="0"/>
              <a:t>Improve connectivity to districts with massive potential like Warangal, </a:t>
            </a:r>
            <a:r>
              <a:rPr lang="en-US" sz="2400" dirty="0" err="1"/>
              <a:t>Bhadradri</a:t>
            </a:r>
            <a:r>
              <a:rPr lang="en-US" sz="2400" dirty="0"/>
              <a:t> </a:t>
            </a:r>
            <a:r>
              <a:rPr lang="en-US" sz="2400" dirty="0" err="1"/>
              <a:t>Kothagudem</a:t>
            </a:r>
            <a:endParaRPr lang="en-US" sz="2400" dirty="0"/>
          </a:p>
          <a:p>
            <a:r>
              <a:rPr lang="en-US" sz="2400" dirty="0"/>
              <a:t>Introduce luxury tours covering heritage circuits.</a:t>
            </a:r>
          </a:p>
          <a:p>
            <a:r>
              <a:rPr lang="en-US" sz="2400" dirty="0"/>
              <a:t>Develop a smart tourism app. </a:t>
            </a:r>
          </a:p>
          <a:p>
            <a:r>
              <a:rPr lang="en-US" sz="2400" dirty="0"/>
              <a:t>Develop ‘temple tourism’ circuit.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09421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038D69-66FE-5341-B26E-955EF0299B5E}"/>
              </a:ext>
            </a:extLst>
          </p:cNvPr>
          <p:cNvSpPr txBox="1">
            <a:spLocks/>
          </p:cNvSpPr>
          <p:nvPr/>
        </p:nvSpPr>
        <p:spPr>
          <a:xfrm>
            <a:off x="437707" y="606056"/>
            <a:ext cx="11316586" cy="5954233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  <a:softEdge rad="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Digital Marketing</a:t>
            </a:r>
            <a:r>
              <a:rPr lang="en-US" sz="2400" dirty="0"/>
              <a:t>: </a:t>
            </a:r>
          </a:p>
          <a:p>
            <a:r>
              <a:rPr lang="en-US" sz="2400" dirty="0"/>
              <a:t>Use social media platforms to spread awareness of the numerous festivals of Telangana like Bathukamma and </a:t>
            </a:r>
            <a:r>
              <a:rPr lang="en-US" sz="2400" dirty="0" err="1"/>
              <a:t>Bonalu</a:t>
            </a:r>
            <a:r>
              <a:rPr lang="en-US" sz="2400" dirty="0"/>
              <a:t>.</a:t>
            </a:r>
          </a:p>
          <a:p>
            <a:r>
              <a:rPr lang="en-US" sz="2400" dirty="0"/>
              <a:t>Promote a tagline for Telangana Tourism like</a:t>
            </a:r>
            <a:br>
              <a:rPr lang="en-US" sz="2400" dirty="0"/>
            </a:br>
            <a:r>
              <a:rPr lang="en-US" sz="2400" dirty="0"/>
              <a:t> “</a:t>
            </a:r>
            <a:r>
              <a:rPr lang="en-US" sz="2400" b="1" dirty="0"/>
              <a:t>Experience Telangana – Timeless culture and Endless Adventure</a:t>
            </a:r>
            <a:r>
              <a:rPr lang="en-US" sz="2400" dirty="0"/>
              <a:t>!” </a:t>
            </a:r>
            <a:r>
              <a:rPr lang="en-US" sz="2400" b="1" dirty="0"/>
              <a:t> </a:t>
            </a:r>
            <a:endParaRPr lang="en-US" sz="2400" dirty="0"/>
          </a:p>
          <a:p>
            <a:r>
              <a:rPr lang="en-US" sz="2400" dirty="0"/>
              <a:t>Collaborate with travel vloggers to promote Telangana tourism.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3073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D642-3600-A76E-988B-4796433A9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latin typeface="Cambria" panose="02040503050406030204" pitchFamily="18" charset="0"/>
                <a:ea typeface="Cambria" panose="02040503050406030204" pitchFamily="18" charset="0"/>
              </a:rPr>
              <a:t>Thank You</a:t>
            </a:r>
            <a:endParaRPr lang="en-IN" sz="7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93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485DD-AF2E-583E-E7AF-100B9415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latin typeface="Cambria" panose="02040503050406030204" pitchFamily="18" charset="0"/>
                <a:ea typeface="Cambria" panose="02040503050406030204" pitchFamily="18" charset="0"/>
              </a:rPr>
              <a:t>State Capital – Hyderabad </a:t>
            </a:r>
            <a:endParaRPr lang="en-IN" b="1" u="sn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Content Placeholder 8" descr="A white building with towers with Charminar in the background&#10;&#10;Description automatically generated">
            <a:extLst>
              <a:ext uri="{FF2B5EF4-FFF2-40B4-BE49-F238E27FC236}">
                <a16:creationId xmlns:a16="http://schemas.microsoft.com/office/drawing/2014/main" id="{7406AA7F-7CF1-FF93-2704-FB282DBC7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594884"/>
            <a:ext cx="5582093" cy="526311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13E7B5-0A58-32AC-C9B4-B1F5D72ED19B}"/>
              </a:ext>
            </a:extLst>
          </p:cNvPr>
          <p:cNvSpPr txBox="1"/>
          <p:nvPr/>
        </p:nvSpPr>
        <p:spPr>
          <a:xfrm>
            <a:off x="520996" y="1690688"/>
            <a:ext cx="5826642" cy="4646317"/>
          </a:xfrm>
          <a:prstGeom prst="rect">
            <a:avLst/>
          </a:prstGeom>
          <a:blipFill dpi="0" rotWithShape="1">
            <a:blip r:embed="rId3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/>
              <a:t>The  “city of pearls” is a unique confluence of tradition and modernity.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It is home to iconic landmarks such as Charminar, Golconda Fort, Hussain Sagar Lake, </a:t>
            </a:r>
            <a:r>
              <a:rPr lang="en-US" sz="2400" dirty="0" err="1"/>
              <a:t>Ramoji</a:t>
            </a:r>
            <a:r>
              <a:rPr lang="en-US" sz="2400" dirty="0"/>
              <a:t> film city, etc.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In addition to being a vibrant cultural hub, Hyderabad is also emerging as a leading center for IT parks and economic growth. 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43557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5DCAD039-42A2-7925-D00B-32B36DBE32E2}"/>
              </a:ext>
            </a:extLst>
          </p:cNvPr>
          <p:cNvSpPr/>
          <p:nvPr/>
        </p:nvSpPr>
        <p:spPr>
          <a:xfrm>
            <a:off x="3352800" y="1281039"/>
            <a:ext cx="5486400" cy="808074"/>
          </a:xfrm>
          <a:prstGeom prst="homePlate">
            <a:avLst>
              <a:gd name="adj" fmla="val 41219"/>
            </a:avLst>
          </a:prstGeom>
          <a:solidFill>
            <a:schemeClr val="bg2"/>
          </a:solidFill>
          <a:ln>
            <a:noFill/>
            <a:prstDash val="dash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Objectives</a:t>
            </a:r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E74CB832-6C6D-D4FF-6A2D-9391AEC5043E}"/>
              </a:ext>
            </a:extLst>
          </p:cNvPr>
          <p:cNvSpPr/>
          <p:nvPr/>
        </p:nvSpPr>
        <p:spPr>
          <a:xfrm>
            <a:off x="3352800" y="2314708"/>
            <a:ext cx="5486400" cy="808074"/>
          </a:xfrm>
          <a:prstGeom prst="homePlate">
            <a:avLst>
              <a:gd name="adj" fmla="val 41219"/>
            </a:avLst>
          </a:prstGeom>
          <a:solidFill>
            <a:schemeClr val="bg2"/>
          </a:solidFill>
          <a:ln>
            <a:noFill/>
            <a:prstDash val="dash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Preliminary Questions</a:t>
            </a:r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762CD2E6-D080-FA00-01A0-86729FBDA42C}"/>
              </a:ext>
            </a:extLst>
          </p:cNvPr>
          <p:cNvSpPr/>
          <p:nvPr/>
        </p:nvSpPr>
        <p:spPr>
          <a:xfrm>
            <a:off x="3352800" y="3348377"/>
            <a:ext cx="5486400" cy="808074"/>
          </a:xfrm>
          <a:prstGeom prst="homePlate">
            <a:avLst>
              <a:gd name="adj" fmla="val 41219"/>
            </a:avLst>
          </a:prstGeom>
          <a:solidFill>
            <a:schemeClr val="bg2"/>
          </a:solidFill>
          <a:ln>
            <a:noFill/>
            <a:prstDash val="dash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Secondary Questions</a:t>
            </a:r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E722C813-69F3-12C1-50D8-8C50843799DE}"/>
              </a:ext>
            </a:extLst>
          </p:cNvPr>
          <p:cNvSpPr/>
          <p:nvPr/>
        </p:nvSpPr>
        <p:spPr>
          <a:xfrm>
            <a:off x="3352800" y="5415715"/>
            <a:ext cx="5486400" cy="808074"/>
          </a:xfrm>
          <a:prstGeom prst="homePlate">
            <a:avLst>
              <a:gd name="adj" fmla="val 41219"/>
            </a:avLst>
          </a:prstGeom>
          <a:solidFill>
            <a:schemeClr val="bg2"/>
          </a:solidFill>
          <a:ln>
            <a:noFill/>
            <a:prstDash val="dash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Recommendations</a:t>
            </a:r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023A7CFD-F30C-33BD-267F-5D352982EA1E}"/>
              </a:ext>
            </a:extLst>
          </p:cNvPr>
          <p:cNvSpPr/>
          <p:nvPr/>
        </p:nvSpPr>
        <p:spPr>
          <a:xfrm>
            <a:off x="3352800" y="4382046"/>
            <a:ext cx="5486400" cy="808074"/>
          </a:xfrm>
          <a:prstGeom prst="homePlate">
            <a:avLst>
              <a:gd name="adj" fmla="val 41219"/>
            </a:avLst>
          </a:prstGeom>
          <a:solidFill>
            <a:schemeClr val="bg2"/>
          </a:solidFill>
          <a:ln>
            <a:noFill/>
            <a:prstDash val="dash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Post- Covid Analysis</a:t>
            </a:r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F5D8B4E-AF93-DF8F-4C29-C5F0987B9F1D}"/>
              </a:ext>
            </a:extLst>
          </p:cNvPr>
          <p:cNvSpPr txBox="1">
            <a:spLocks/>
          </p:cNvSpPr>
          <p:nvPr/>
        </p:nvSpPr>
        <p:spPr>
          <a:xfrm>
            <a:off x="1453114" y="385315"/>
            <a:ext cx="8545033" cy="1074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Content</a:t>
            </a:r>
            <a:br>
              <a:rPr lang="en-US" b="1" u="sng" dirty="0">
                <a:solidFill>
                  <a:schemeClr val="accent3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IN" b="1" u="sng" dirty="0">
              <a:solidFill>
                <a:schemeClr val="accent3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441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2979B-F4EF-8648-87D8-5434D04B7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30" y="368743"/>
            <a:ext cx="3691344" cy="1325563"/>
          </a:xfrm>
          <a:solidFill>
            <a:schemeClr val="bg1">
              <a:lumMod val="95000"/>
            </a:schemeClr>
          </a:solidFill>
          <a:ln>
            <a:noFill/>
            <a:prstDash val="dash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pPr algn="ctr"/>
            <a:r>
              <a:rPr lang="en-US" sz="2800" dirty="0"/>
              <a:t>Preliminary Research Questions</a:t>
            </a:r>
            <a:endParaRPr lang="en-IN" sz="2800" dirty="0"/>
          </a:p>
        </p:txBody>
      </p:sp>
      <p:pic>
        <p:nvPicPr>
          <p:cNvPr id="13" name="Picture 12" descr="A paper with text on it&#10;&#10;Description automatically generated">
            <a:extLst>
              <a:ext uri="{FF2B5EF4-FFF2-40B4-BE49-F238E27FC236}">
                <a16:creationId xmlns:a16="http://schemas.microsoft.com/office/drawing/2014/main" id="{D5BF72F8-C5A1-22BD-7C3A-2D6694997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30" y="1952992"/>
            <a:ext cx="3691344" cy="4454931"/>
          </a:xfrm>
          <a:prstGeom prst="rect">
            <a:avLst/>
          </a:prstGeom>
        </p:spPr>
      </p:pic>
      <p:pic>
        <p:nvPicPr>
          <p:cNvPr id="15" name="Picture 14" descr="A close-up of a question&#10;&#10;Description automatically generated">
            <a:extLst>
              <a:ext uri="{FF2B5EF4-FFF2-40B4-BE49-F238E27FC236}">
                <a16:creationId xmlns:a16="http://schemas.microsoft.com/office/drawing/2014/main" id="{E6CB0DEF-D1A6-6718-887F-96F44F69E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64" y="1952991"/>
            <a:ext cx="3502170" cy="4454931"/>
          </a:xfrm>
          <a:prstGeom prst="rect">
            <a:avLst/>
          </a:prstGeom>
        </p:spPr>
      </p:pic>
      <p:pic>
        <p:nvPicPr>
          <p:cNvPr id="17" name="Picture 16" descr="A questionnaire with text&#10;&#10;Description automatically generated">
            <a:extLst>
              <a:ext uri="{FF2B5EF4-FFF2-40B4-BE49-F238E27FC236}">
                <a16:creationId xmlns:a16="http://schemas.microsoft.com/office/drawing/2014/main" id="{BAFF5F51-E0B8-4371-A0A7-981C89878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024" y="1952991"/>
            <a:ext cx="3502170" cy="352989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905A316-D4E4-5AE1-745D-7A11B5770A27}"/>
              </a:ext>
            </a:extLst>
          </p:cNvPr>
          <p:cNvSpPr txBox="1">
            <a:spLocks/>
          </p:cNvSpPr>
          <p:nvPr/>
        </p:nvSpPr>
        <p:spPr>
          <a:xfrm>
            <a:off x="4435664" y="368743"/>
            <a:ext cx="3502170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Secondary Research Questions</a:t>
            </a:r>
            <a:endParaRPr lang="en-IN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3E68C96-A481-BFE9-B528-DB738AABAB76}"/>
              </a:ext>
            </a:extLst>
          </p:cNvPr>
          <p:cNvSpPr txBox="1">
            <a:spLocks/>
          </p:cNvSpPr>
          <p:nvPr/>
        </p:nvSpPr>
        <p:spPr>
          <a:xfrm>
            <a:off x="8365024" y="368742"/>
            <a:ext cx="3502170" cy="1325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Recommendations</a:t>
            </a:r>
            <a:endParaRPr lang="en-IN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A5309D6-D92F-5506-2333-DFF7CB9D31DD}"/>
              </a:ext>
            </a:extLst>
          </p:cNvPr>
          <p:cNvSpPr txBox="1">
            <a:spLocks/>
          </p:cNvSpPr>
          <p:nvPr/>
        </p:nvSpPr>
        <p:spPr>
          <a:xfrm>
            <a:off x="8460717" y="5847907"/>
            <a:ext cx="3595577" cy="655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Data source : </a:t>
            </a:r>
            <a:r>
              <a:rPr lang="en-IN" sz="1400" dirty="0">
                <a:latin typeface="Manrope"/>
              </a:rPr>
              <a:t>https://data.telangana.gov.in/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36044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090E-9916-FDCD-6311-19EEEC482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86" y="237535"/>
            <a:ext cx="10515600" cy="1027740"/>
          </a:xfrm>
        </p:spPr>
        <p:txBody>
          <a:bodyPr>
            <a:normAutofit/>
          </a:bodyPr>
          <a:lstStyle/>
          <a:p>
            <a:r>
              <a:rPr lang="en-US" sz="2400" dirty="0"/>
              <a:t>1. List down the top 10 districts that have the highest umber of domestic visitors overall (2016-2019)?</a:t>
            </a:r>
            <a:endParaRPr lang="en-IN" sz="2400" dirty="0"/>
          </a:p>
        </p:txBody>
      </p:sp>
      <p:pic>
        <p:nvPicPr>
          <p:cNvPr id="14" name="Content Placeholder 13" descr="A screenshot of a cellphone&#10;&#10;Description automatically generated">
            <a:extLst>
              <a:ext uri="{FF2B5EF4-FFF2-40B4-BE49-F238E27FC236}">
                <a16:creationId xmlns:a16="http://schemas.microsoft.com/office/drawing/2014/main" id="{49F5DF1C-3546-99F4-1574-252E2ADAB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385" y="1487951"/>
            <a:ext cx="2597150" cy="2750436"/>
          </a:xfr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90E19FB-E896-B364-8A42-E9F4746AB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88" y="1487951"/>
            <a:ext cx="7408752" cy="27504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25F04-2DAD-B2EC-62F8-C5DA465C9687}"/>
              </a:ext>
            </a:extLst>
          </p:cNvPr>
          <p:cNvSpPr txBox="1">
            <a:spLocks/>
          </p:cNvSpPr>
          <p:nvPr/>
        </p:nvSpPr>
        <p:spPr>
          <a:xfrm>
            <a:off x="735788" y="4461063"/>
            <a:ext cx="10596747" cy="2161526"/>
          </a:xfrm>
          <a:prstGeom prst="rect">
            <a:avLst/>
          </a:prstGeom>
          <a:blipFill dpi="0" rotWithShape="1">
            <a:blip r:embed="rId4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Hyderabad attracts the highest no. of domestic visitors with 84M, followed by </a:t>
            </a:r>
            <a:r>
              <a:rPr lang="en-US" sz="2000" dirty="0" err="1"/>
              <a:t>Rajanna</a:t>
            </a:r>
            <a:r>
              <a:rPr lang="en-US" sz="2000" dirty="0"/>
              <a:t> </a:t>
            </a:r>
            <a:r>
              <a:rPr lang="en-US" sz="2000" dirty="0" err="1"/>
              <a:t>Sircilla</a:t>
            </a:r>
            <a:r>
              <a:rPr lang="en-US" sz="2000" dirty="0"/>
              <a:t> with 42M and Warangal (urban) with 31M. </a:t>
            </a:r>
          </a:p>
          <a:p>
            <a:pPr>
              <a:lnSpc>
                <a:spcPct val="100000"/>
              </a:lnSpc>
            </a:pPr>
            <a:r>
              <a:rPr lang="en-IN" sz="2000" dirty="0"/>
              <a:t> The steep difference </a:t>
            </a:r>
            <a:r>
              <a:rPr lang="en-IN" sz="2000" dirty="0" err="1"/>
              <a:t>bw</a:t>
            </a:r>
            <a:r>
              <a:rPr lang="en-IN" sz="2000" dirty="0"/>
              <a:t> Hyderabad and other districts can be owed to its growing IT park, amusement parks and modern infrastructure that additionally attracts the younger population. </a:t>
            </a:r>
            <a:br>
              <a:rPr lang="en-IN" sz="2000" u="sng" dirty="0"/>
            </a:br>
            <a:br>
              <a:rPr lang="en-IN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99291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ECAB-BDAD-AE7A-0B98-668E5808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75" y="248167"/>
            <a:ext cx="10694581" cy="815089"/>
          </a:xfrm>
        </p:spPr>
        <p:txBody>
          <a:bodyPr>
            <a:normAutofit/>
          </a:bodyPr>
          <a:lstStyle/>
          <a:p>
            <a:r>
              <a:rPr lang="en-US" sz="2400" dirty="0"/>
              <a:t>2. List down the top 3 districts based on CAGR of visitors between (2016-2019)?</a:t>
            </a:r>
            <a:endParaRPr lang="en-IN" sz="2400" dirty="0"/>
          </a:p>
        </p:txBody>
      </p:sp>
      <p:pic>
        <p:nvPicPr>
          <p:cNvPr id="5" name="Content Placeholder 4" descr="A screenshot of a data&#10;&#10;Description automatically generated">
            <a:extLst>
              <a:ext uri="{FF2B5EF4-FFF2-40B4-BE49-F238E27FC236}">
                <a16:creationId xmlns:a16="http://schemas.microsoft.com/office/drawing/2014/main" id="{5A4CFA9C-3272-07A7-CC3D-E78CFB0C1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301" y="1063256"/>
            <a:ext cx="4028855" cy="2838893"/>
          </a:xfr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D21C5A70-77A8-C256-43BC-74C02A5F8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43" y="1063256"/>
            <a:ext cx="5691077" cy="283889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BF02C-0269-434E-05A1-F0FC8C32F2F4}"/>
              </a:ext>
            </a:extLst>
          </p:cNvPr>
          <p:cNvSpPr txBox="1">
            <a:spLocks/>
          </p:cNvSpPr>
          <p:nvPr/>
        </p:nvSpPr>
        <p:spPr>
          <a:xfrm>
            <a:off x="735788" y="4114800"/>
            <a:ext cx="10596747" cy="2507789"/>
          </a:xfrm>
          <a:prstGeom prst="rect">
            <a:avLst/>
          </a:prstGeom>
          <a:blipFill dpi="0" rotWithShape="1">
            <a:blip r:embed="rId4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IN" dirty="0" err="1"/>
              <a:t>Mancherial</a:t>
            </a:r>
            <a:r>
              <a:rPr lang="en-IN" dirty="0"/>
              <a:t>, Warangal (rural) and </a:t>
            </a:r>
            <a:r>
              <a:rPr lang="en-IN" dirty="0" err="1"/>
              <a:t>Bhadradri</a:t>
            </a:r>
            <a:r>
              <a:rPr lang="en-IN" dirty="0"/>
              <a:t> </a:t>
            </a:r>
            <a:r>
              <a:rPr lang="en-IN" dirty="0" err="1"/>
              <a:t>Kothagudem</a:t>
            </a:r>
            <a:r>
              <a:rPr lang="en-IN" dirty="0"/>
              <a:t> show consistent increase in the influx of tourist over the years from 2016-2019.</a:t>
            </a:r>
          </a:p>
          <a:p>
            <a:pPr>
              <a:lnSpc>
                <a:spcPct val="100000"/>
              </a:lnSpc>
            </a:pPr>
            <a:r>
              <a:rPr lang="en-IN" dirty="0"/>
              <a:t> </a:t>
            </a:r>
            <a:r>
              <a:rPr lang="en-IN" dirty="0" err="1"/>
              <a:t>Mancherial</a:t>
            </a:r>
            <a:r>
              <a:rPr lang="en-IN" dirty="0"/>
              <a:t> is home to many wildlife sanctuaries that attract the nature enthusiasts. </a:t>
            </a:r>
          </a:p>
          <a:p>
            <a:pPr>
              <a:lnSpc>
                <a:spcPct val="100000"/>
              </a:lnSpc>
            </a:pPr>
            <a:r>
              <a:rPr lang="en-IN" dirty="0"/>
              <a:t>Warangal is home to the second largest tribal festival in the world </a:t>
            </a:r>
            <a:r>
              <a:rPr lang="en-IN" dirty="0" err="1"/>
              <a:t>i.e</a:t>
            </a:r>
            <a:r>
              <a:rPr lang="en-IN" dirty="0"/>
              <a:t> </a:t>
            </a:r>
            <a:r>
              <a:rPr lang="en-IN" b="0" i="0" dirty="0" err="1">
                <a:solidFill>
                  <a:srgbClr val="001D35"/>
                </a:solidFill>
                <a:effectLst/>
                <a:latin typeface="Google Sans"/>
              </a:rPr>
              <a:t>Sammakka</a:t>
            </a:r>
            <a:r>
              <a:rPr lang="en-IN" b="0" i="0" dirty="0">
                <a:solidFill>
                  <a:srgbClr val="001D35"/>
                </a:solidFill>
                <a:effectLst/>
                <a:latin typeface="Google Sans"/>
              </a:rPr>
              <a:t> </a:t>
            </a:r>
            <a:r>
              <a:rPr lang="en-IN" b="0" i="0" dirty="0" err="1">
                <a:solidFill>
                  <a:srgbClr val="001D35"/>
                </a:solidFill>
                <a:effectLst/>
                <a:latin typeface="Google Sans"/>
              </a:rPr>
              <a:t>Sarakka</a:t>
            </a:r>
            <a:r>
              <a:rPr lang="en-IN" b="0" i="0" dirty="0">
                <a:solidFill>
                  <a:srgbClr val="001D35"/>
                </a:solidFill>
                <a:effectLst/>
                <a:latin typeface="Google Sans"/>
              </a:rPr>
              <a:t> </a:t>
            </a:r>
            <a:r>
              <a:rPr lang="en-IN" b="0" i="0" dirty="0" err="1">
                <a:solidFill>
                  <a:srgbClr val="001D35"/>
                </a:solidFill>
                <a:effectLst/>
                <a:latin typeface="Google Sans"/>
              </a:rPr>
              <a:t>Jatara</a:t>
            </a:r>
            <a:r>
              <a:rPr lang="en-IN" b="0" i="0" dirty="0">
                <a:solidFill>
                  <a:srgbClr val="001D35"/>
                </a:solidFill>
                <a:effectLst/>
                <a:latin typeface="Google Sans"/>
              </a:rPr>
              <a:t>.</a:t>
            </a:r>
            <a:endParaRPr lang="en-IN" dirty="0"/>
          </a:p>
          <a:p>
            <a:pPr>
              <a:lnSpc>
                <a:spcPct val="100000"/>
              </a:lnSpc>
            </a:pPr>
            <a:r>
              <a:rPr lang="en-IN" dirty="0" err="1"/>
              <a:t>Bhadradri</a:t>
            </a:r>
            <a:r>
              <a:rPr lang="en-IN" dirty="0"/>
              <a:t> </a:t>
            </a:r>
            <a:r>
              <a:rPr lang="en-IN" dirty="0" err="1"/>
              <a:t>Kothagudem</a:t>
            </a:r>
            <a:r>
              <a:rPr lang="en-IN" dirty="0"/>
              <a:t> has religious significance drawing tourist to </a:t>
            </a:r>
            <a:r>
              <a:rPr lang="en-IN" dirty="0" err="1"/>
              <a:t>Bhadrachalam</a:t>
            </a:r>
            <a:r>
              <a:rPr lang="en-IN" dirty="0"/>
              <a:t> Temple accompanied with rural tourism potential. 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6995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FAD861-E813-C1AE-1A6B-058AECFF1923}"/>
              </a:ext>
            </a:extLst>
          </p:cNvPr>
          <p:cNvSpPr txBox="1"/>
          <p:nvPr/>
        </p:nvSpPr>
        <p:spPr>
          <a:xfrm>
            <a:off x="1376825" y="5443869"/>
            <a:ext cx="333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/>
              <a:t>Jathara</a:t>
            </a:r>
            <a:r>
              <a:rPr lang="en-US" b="1" u="sng" dirty="0"/>
              <a:t> Festival</a:t>
            </a:r>
            <a:br>
              <a:rPr lang="en-US" b="1" u="sng" dirty="0"/>
            </a:br>
            <a:r>
              <a:rPr lang="en-US" b="1" u="sng" dirty="0"/>
              <a:t>Warangal</a:t>
            </a:r>
            <a:endParaRPr lang="en-IN" b="1" u="sng" dirty="0"/>
          </a:p>
        </p:txBody>
      </p:sp>
      <p:pic>
        <p:nvPicPr>
          <p:cNvPr id="8" name="Picture 7" descr="A large white building with a body of water in the background&#10;&#10;Description automatically generated">
            <a:extLst>
              <a:ext uri="{FF2B5EF4-FFF2-40B4-BE49-F238E27FC236}">
                <a16:creationId xmlns:a16="http://schemas.microsoft.com/office/drawing/2014/main" id="{451A3EEE-B005-8BB4-6966-A8E8CDBF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811" y="419628"/>
            <a:ext cx="5230104" cy="4800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9464A1-49F9-4AE1-B0A0-8B5E40DEAF5C}"/>
              </a:ext>
            </a:extLst>
          </p:cNvPr>
          <p:cNvSpPr txBox="1"/>
          <p:nvPr/>
        </p:nvSpPr>
        <p:spPr>
          <a:xfrm>
            <a:off x="7861654" y="5443869"/>
            <a:ext cx="3338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/>
              <a:t>Bhadrachalam</a:t>
            </a:r>
            <a:r>
              <a:rPr lang="en-US" b="1" u="sng" dirty="0"/>
              <a:t> Temple</a:t>
            </a:r>
          </a:p>
          <a:p>
            <a:pPr algn="ctr"/>
            <a:r>
              <a:rPr lang="en-IN" b="1" u="sng" dirty="0" err="1"/>
              <a:t>Bhadradri</a:t>
            </a:r>
            <a:r>
              <a:rPr lang="en-IN" b="1" u="sng" dirty="0"/>
              <a:t> </a:t>
            </a:r>
            <a:r>
              <a:rPr lang="en-IN" b="1" u="sng" dirty="0" err="1"/>
              <a:t>Kothagudem</a:t>
            </a:r>
            <a:r>
              <a:rPr lang="en-US" b="1" u="sng" dirty="0"/>
              <a:t> </a:t>
            </a:r>
            <a:br>
              <a:rPr lang="en-US" b="1" u="sng" dirty="0"/>
            </a:br>
            <a:r>
              <a:rPr lang="en-US" b="1" u="sng" dirty="0"/>
              <a:t> </a:t>
            </a:r>
            <a:endParaRPr lang="en-IN" b="1" u="sng" dirty="0"/>
          </a:p>
        </p:txBody>
      </p:sp>
      <p:pic>
        <p:nvPicPr>
          <p:cNvPr id="13" name="Picture 12" descr="A large crowd of people in a stadium&#10;&#10;Description automatically generated">
            <a:extLst>
              <a:ext uri="{FF2B5EF4-FFF2-40B4-BE49-F238E27FC236}">
                <a16:creationId xmlns:a16="http://schemas.microsoft.com/office/drawing/2014/main" id="{76DCE694-4135-00DA-9001-200996381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5" y="419628"/>
            <a:ext cx="5851689" cy="48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0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8364B70-1131-3228-C33A-E2D5287AE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7" y="1314450"/>
            <a:ext cx="4092649" cy="28428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DF6FCE-D102-DF4C-7031-A6A862DA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75" y="248167"/>
            <a:ext cx="10694581" cy="815089"/>
          </a:xfrm>
        </p:spPr>
        <p:txBody>
          <a:bodyPr>
            <a:normAutofit/>
          </a:bodyPr>
          <a:lstStyle/>
          <a:p>
            <a:r>
              <a:rPr lang="en-US" sz="2400" dirty="0"/>
              <a:t>3. List down the bottom 3 districts based on CAGR of visitors between (2016-2019)?</a:t>
            </a:r>
            <a:endParaRPr lang="en-IN" sz="2400" dirty="0"/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FD74BA6C-D2A2-F31E-936D-B251867F6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74" y="1314450"/>
            <a:ext cx="5900183" cy="284288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D0353B-9560-88B2-2B71-8FE0C40BDEAA}"/>
              </a:ext>
            </a:extLst>
          </p:cNvPr>
          <p:cNvSpPr txBox="1">
            <a:spLocks/>
          </p:cNvSpPr>
          <p:nvPr/>
        </p:nvSpPr>
        <p:spPr>
          <a:xfrm>
            <a:off x="735788" y="4471696"/>
            <a:ext cx="10596747" cy="2161526"/>
          </a:xfrm>
          <a:prstGeom prst="rect">
            <a:avLst/>
          </a:prstGeom>
          <a:blipFill dpi="0" rotWithShape="1">
            <a:blip r:embed="rId4">
              <a:alphaModFix amt="8000"/>
            </a:blip>
            <a:srcRect/>
            <a:stretch>
              <a:fillRect/>
            </a:stretch>
          </a:blipFill>
          <a:ln w="28575" cap="rnd">
            <a:solidFill>
              <a:schemeClr val="bg1"/>
            </a:solidFill>
          </a:ln>
          <a:effectLst>
            <a:outerShdw blurRad="241300" sx="102000" sy="102000" algn="ctr" rotWithShape="0">
              <a:prstClr val="black">
                <a:alpha val="19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IN" dirty="0"/>
              <a:t>The negative CAGR indicates in decline of tourist footfall over the  years 2016-2019</a:t>
            </a:r>
          </a:p>
          <a:p>
            <a:r>
              <a:rPr lang="en-IN" dirty="0"/>
              <a:t>Karimnagar, Nalgonda and Warangal (Urban) have the lowest Compound Annual Growth Rate (CAGR). 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340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9296</TotalTime>
  <Words>1885</Words>
  <Application>Microsoft Office PowerPoint</Application>
  <PresentationFormat>Widescreen</PresentationFormat>
  <Paragraphs>167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</vt:lpstr>
      <vt:lpstr>Aptos Display</vt:lpstr>
      <vt:lpstr>Arial</vt:lpstr>
      <vt:lpstr>Cambria</vt:lpstr>
      <vt:lpstr>Google Sans</vt:lpstr>
      <vt:lpstr>Manrope</vt:lpstr>
      <vt:lpstr>Office Theme</vt:lpstr>
      <vt:lpstr>Telangana  Tourism</vt:lpstr>
      <vt:lpstr>PowerPoint Presentation</vt:lpstr>
      <vt:lpstr>State Capital – Hyderabad </vt:lpstr>
      <vt:lpstr>PowerPoint Presentation</vt:lpstr>
      <vt:lpstr>Preliminary Research Questions</vt:lpstr>
      <vt:lpstr>1. List down the top 10 districts that have the highest umber of domestic visitors overall (2016-2019)?</vt:lpstr>
      <vt:lpstr>2. List down the top 3 districts based on CAGR of visitors between (2016-2019)?</vt:lpstr>
      <vt:lpstr>PowerPoint Presentation</vt:lpstr>
      <vt:lpstr>3. List down the bottom 3 districts based on CAGR of visitors between (2016-2019)?</vt:lpstr>
      <vt:lpstr>4. What are the peak and low season months for Hyderabad based on the data from 2016 to 2019 for Hyderabad district?</vt:lpstr>
      <vt:lpstr>PowerPoint Presentation</vt:lpstr>
      <vt:lpstr>5. Show the top and bottom 3 districts with high domestic to foreign tourist ratio? </vt:lpstr>
      <vt:lpstr>PowerPoint Presentation</vt:lpstr>
      <vt:lpstr>PowerPoint Presentation</vt:lpstr>
      <vt:lpstr>PowerPoint Presentation</vt:lpstr>
      <vt:lpstr>POST-COVID ANALYSIS </vt:lpstr>
      <vt:lpstr>#Top 10 districts for Domestic Tourists </vt:lpstr>
      <vt:lpstr>PowerPoint Presentation</vt:lpstr>
      <vt:lpstr>#Domestic and foreign yearly trend and reasons for the trend. Covid and then post covid policies</vt:lpstr>
      <vt:lpstr> Initiatives to boost tourism in Post COVID era </vt:lpstr>
      <vt:lpstr>#Districts with highest potential for tourism growth</vt:lpstr>
      <vt:lpstr>PowerPoint Presentation</vt:lpstr>
      <vt:lpstr>Cultural and Corporate Events to boost Tourism </vt:lpstr>
      <vt:lpstr>Business model of Dubai</vt:lpstr>
      <vt:lpstr>How is Hyderabad different?</vt:lpstr>
      <vt:lpstr>What does that mean for Hyderabad?</vt:lpstr>
      <vt:lpstr>Recommendations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nandini tyagi</dc:creator>
  <cp:lastModifiedBy>nandini tyagi</cp:lastModifiedBy>
  <cp:revision>9</cp:revision>
  <dcterms:created xsi:type="dcterms:W3CDTF">2025-01-22T15:56:07Z</dcterms:created>
  <dcterms:modified xsi:type="dcterms:W3CDTF">2025-01-31T07:51:41Z</dcterms:modified>
</cp:coreProperties>
</file>